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236" r:id="rId1"/>
  </p:sldMasterIdLst>
  <p:notesMasterIdLst>
    <p:notesMasterId r:id="rId77"/>
  </p:notesMasterIdLst>
  <p:sldIdLst>
    <p:sldId id="350" r:id="rId2"/>
    <p:sldId id="490" r:id="rId3"/>
    <p:sldId id="491" r:id="rId4"/>
    <p:sldId id="492" r:id="rId5"/>
    <p:sldId id="493" r:id="rId6"/>
    <p:sldId id="511" r:id="rId7"/>
    <p:sldId id="419" r:id="rId8"/>
    <p:sldId id="562" r:id="rId9"/>
    <p:sldId id="482" r:id="rId10"/>
    <p:sldId id="531" r:id="rId11"/>
    <p:sldId id="532" r:id="rId12"/>
    <p:sldId id="533" r:id="rId13"/>
    <p:sldId id="495" r:id="rId14"/>
    <p:sldId id="496" r:id="rId15"/>
    <p:sldId id="497" r:id="rId16"/>
    <p:sldId id="498" r:id="rId17"/>
    <p:sldId id="499" r:id="rId18"/>
    <p:sldId id="552" r:id="rId19"/>
    <p:sldId id="553" r:id="rId20"/>
    <p:sldId id="554" r:id="rId21"/>
    <p:sldId id="555" r:id="rId22"/>
    <p:sldId id="556" r:id="rId23"/>
    <p:sldId id="557" r:id="rId24"/>
    <p:sldId id="558" r:id="rId25"/>
    <p:sldId id="559" r:id="rId26"/>
    <p:sldId id="561" r:id="rId27"/>
    <p:sldId id="578" r:id="rId28"/>
    <p:sldId id="568" r:id="rId29"/>
    <p:sldId id="571" r:id="rId30"/>
    <p:sldId id="572" r:id="rId31"/>
    <p:sldId id="573" r:id="rId32"/>
    <p:sldId id="574" r:id="rId33"/>
    <p:sldId id="569" r:id="rId34"/>
    <p:sldId id="570" r:id="rId35"/>
    <p:sldId id="575" r:id="rId36"/>
    <p:sldId id="579" r:id="rId37"/>
    <p:sldId id="510" r:id="rId38"/>
    <p:sldId id="464" r:id="rId39"/>
    <p:sldId id="455" r:id="rId40"/>
    <p:sldId id="458" r:id="rId41"/>
    <p:sldId id="427" r:id="rId42"/>
    <p:sldId id="459" r:id="rId43"/>
    <p:sldId id="475" r:id="rId44"/>
    <p:sldId id="486" r:id="rId45"/>
    <p:sldId id="487" r:id="rId46"/>
    <p:sldId id="563" r:id="rId47"/>
    <p:sldId id="460" r:id="rId48"/>
    <p:sldId id="512" r:id="rId49"/>
    <p:sldId id="513" r:id="rId50"/>
    <p:sldId id="514" r:id="rId51"/>
    <p:sldId id="564" r:id="rId52"/>
    <p:sldId id="528" r:id="rId53"/>
    <p:sldId id="529" r:id="rId54"/>
    <p:sldId id="530" r:id="rId55"/>
    <p:sldId id="534" r:id="rId56"/>
    <p:sldId id="535" r:id="rId57"/>
    <p:sldId id="519" r:id="rId58"/>
    <p:sldId id="538" r:id="rId59"/>
    <p:sldId id="539" r:id="rId60"/>
    <p:sldId id="522" r:id="rId61"/>
    <p:sldId id="540" r:id="rId62"/>
    <p:sldId id="566" r:id="rId63"/>
    <p:sldId id="567" r:id="rId64"/>
    <p:sldId id="565" r:id="rId65"/>
    <p:sldId id="489" r:id="rId66"/>
    <p:sldId id="488" r:id="rId67"/>
    <p:sldId id="426" r:id="rId68"/>
    <p:sldId id="462" r:id="rId69"/>
    <p:sldId id="483" r:id="rId70"/>
    <p:sldId id="536" r:id="rId71"/>
    <p:sldId id="537" r:id="rId72"/>
    <p:sldId id="446" r:id="rId73"/>
    <p:sldId id="448" r:id="rId74"/>
    <p:sldId id="450" r:id="rId75"/>
    <p:sldId id="468" r:id="rId76"/>
  </p:sldIdLst>
  <p:sldSz cx="9144000" cy="6858000" type="screen4x3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5pPr>
    <a:lvl6pPr marL="2286000" algn="r" defTabSz="914400" rtl="1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6pPr>
    <a:lvl7pPr marL="2743200" algn="r" defTabSz="914400" rtl="1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7pPr>
    <a:lvl8pPr marL="3200400" algn="r" defTabSz="914400" rtl="1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8pPr>
    <a:lvl9pPr marL="3657600" algn="r" defTabSz="914400" rtl="1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B0F0"/>
    <a:srgbClr val="B7ECFF"/>
    <a:srgbClr val="003A1A"/>
    <a:srgbClr val="00B050"/>
    <a:srgbClr val="FFFF99"/>
    <a:srgbClr val="7DDD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28" autoAdjust="0"/>
  </p:normalViewPr>
  <p:slideViewPr>
    <p:cSldViewPr>
      <p:cViewPr varScale="1">
        <p:scale>
          <a:sx n="93" d="100"/>
          <a:sy n="93" d="100"/>
        </p:scale>
        <p:origin x="-120" y="-13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38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126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19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20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21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22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23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24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25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26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27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28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29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30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31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32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33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34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35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36" name="AutoShape 1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37" name="AutoShape 2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38" name="AutoShape 2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39" name="AutoShape 2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40" name="AutoShape 2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41" name="AutoShape 2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42" name="AutoShape 2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43" name="AutoShape 2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44" name="AutoShape 2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45" name="AutoShape 2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46" name="AutoShape 2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47" name="AutoShape 3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48" name="AutoShape 3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49" name="AutoShape 3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50" name="AutoShape 3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51" name="AutoShape 3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52" name="AutoShape 3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53" name="AutoShape 3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54" name="AutoShape 3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55" name="Rectangle 38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68875" cy="371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87" name="Rectangle 39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57913" cy="446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he-IL" noProof="0" smtClean="0"/>
          </a:p>
        </p:txBody>
      </p:sp>
      <p:sp>
        <p:nvSpPr>
          <p:cNvPr id="34857" name="Text Box 40"/>
          <p:cNvSpPr txBox="1">
            <a:spLocks noChangeArrowheads="1"/>
          </p:cNvSpPr>
          <p:nvPr/>
        </p:nvSpPr>
        <p:spPr bwMode="auto">
          <a:xfrm>
            <a:off x="0" y="0"/>
            <a:ext cx="33591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58" name="Text Box 41"/>
          <p:cNvSpPr txBox="1">
            <a:spLocks noChangeArrowheads="1"/>
          </p:cNvSpPr>
          <p:nvPr/>
        </p:nvSpPr>
        <p:spPr bwMode="auto">
          <a:xfrm>
            <a:off x="4398963" y="0"/>
            <a:ext cx="33591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4859" name="Text Box 42"/>
          <p:cNvSpPr txBox="1">
            <a:spLocks noChangeArrowheads="1"/>
          </p:cNvSpPr>
          <p:nvPr/>
        </p:nvSpPr>
        <p:spPr bwMode="auto">
          <a:xfrm>
            <a:off x="0" y="9555163"/>
            <a:ext cx="33591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2091" name="Rectangle 43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131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defRPr>
            </a:lvl1pPr>
          </a:lstStyle>
          <a:p>
            <a:fld id="{FE35BE52-774D-41FD-85A7-452CB6D53426}" type="slidenum">
              <a:rPr lang="he-IL" altLang="he-IL"/>
              <a:pPr/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460917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4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/>
            <a:fld id="{899B0826-88A3-40B1-A9DF-026F01B7CBB9}" type="slidenum">
              <a:rPr lang="he-IL" altLang="he-IL">
                <a:solidFill>
                  <a:srgbClr val="000000"/>
                </a:solidFill>
                <a:latin typeface="Times New Roman" pitchFamily="18" charset="0"/>
              </a:rPr>
              <a:pPr eaLnBrk="1"/>
              <a:t>1</a:t>
            </a:fld>
            <a:endParaRPr lang="en-US" altLang="he-IL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84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131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 eaLnBrk="1">
              <a:buClrTx/>
              <a:buFontTx/>
              <a:buNone/>
            </a:pPr>
            <a:fld id="{91F37071-47F1-4416-B841-5CCEE0D8C5A0}" type="slidenum">
              <a:rPr lang="he-IL" altLang="he-IL"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rPr>
              <a:pPr algn="r" eaLnBrk="1">
                <a:buClrTx/>
                <a:buFontTx/>
                <a:buNone/>
              </a:pPr>
              <a:t>1</a:t>
            </a:fld>
            <a:endParaRPr lang="en-US" altLang="he-IL" sz="1400">
              <a:solidFill>
                <a:srgbClr val="000000"/>
              </a:solidFill>
              <a:latin typeface="Times New Roman" pitchFamily="18" charset="0"/>
              <a:ea typeface="DejaVu Sans" pitchFamily="32" charset="0"/>
              <a:cs typeface="DejaVu Sans" pitchFamily="32" charset="0"/>
            </a:endParaRPr>
          </a:p>
        </p:txBody>
      </p:sp>
      <p:sp>
        <p:nvSpPr>
          <p:cNvPr id="35844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147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 eaLnBrk="1">
              <a:buClrTx/>
              <a:buFontTx/>
              <a:buNone/>
            </a:pPr>
            <a:fld id="{8ED15B3F-5ECA-446F-9B68-65A2309B1F4C}" type="slidenum">
              <a:rPr lang="he-IL" altLang="he-IL"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rPr>
              <a:pPr algn="r" eaLnBrk="1">
                <a:buClrTx/>
                <a:buFontTx/>
                <a:buNone/>
              </a:pPr>
              <a:t>1</a:t>
            </a:fld>
            <a:endParaRPr lang="en-US" altLang="he-IL" sz="1400">
              <a:solidFill>
                <a:srgbClr val="000000"/>
              </a:solidFill>
              <a:latin typeface="Times New Roman" pitchFamily="18" charset="0"/>
              <a:ea typeface="DejaVu Sans" pitchFamily="32" charset="0"/>
              <a:cs typeface="DejaVu Sans" pitchFamily="32" charset="0"/>
            </a:endParaRPr>
          </a:p>
        </p:txBody>
      </p:sp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242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 eaLnBrk="1">
              <a:buClrTx/>
              <a:buFontTx/>
              <a:buNone/>
            </a:pPr>
            <a:fld id="{1E94DF0B-3CA4-4F28-BD6E-A4D37F35A081}" type="slidenum">
              <a:rPr lang="he-IL" altLang="he-IL"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rPr>
              <a:pPr algn="r" eaLnBrk="1">
                <a:buClrTx/>
                <a:buFontTx/>
                <a:buNone/>
              </a:pPr>
              <a:t>1</a:t>
            </a:fld>
            <a:endParaRPr lang="en-US" altLang="he-IL" sz="1400">
              <a:solidFill>
                <a:srgbClr val="000000"/>
              </a:solidFill>
              <a:latin typeface="Times New Roman" pitchFamily="18" charset="0"/>
              <a:ea typeface="DejaVu Sans" pitchFamily="32" charset="0"/>
              <a:cs typeface="DejaVu Sans" pitchFamily="32" charset="0"/>
            </a:endParaRPr>
          </a:p>
        </p:txBody>
      </p:sp>
      <p:sp>
        <p:nvSpPr>
          <p:cNvPr id="35846" name="Text Box 4"/>
          <p:cNvSpPr txBox="1">
            <a:spLocks noChangeArrowheads="1"/>
          </p:cNvSpPr>
          <p:nvPr/>
        </p:nvSpPr>
        <p:spPr bwMode="auto">
          <a:xfrm>
            <a:off x="4398963" y="9555163"/>
            <a:ext cx="33258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 eaLnBrk="1">
              <a:buClrTx/>
              <a:buFontTx/>
              <a:buNone/>
            </a:pPr>
            <a:fld id="{904423F0-EC14-4D25-8A17-660F70FD06F8}" type="slidenum">
              <a:rPr lang="he-IL" altLang="he-IL"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rPr>
              <a:pPr algn="r" eaLnBrk="1">
                <a:buClrTx/>
                <a:buFontTx/>
                <a:buNone/>
              </a:pPr>
              <a:t>1</a:t>
            </a:fld>
            <a:endParaRPr lang="en-US" altLang="he-IL" sz="1400">
              <a:solidFill>
                <a:srgbClr val="000000"/>
              </a:solidFill>
              <a:latin typeface="Times New Roman" pitchFamily="18" charset="0"/>
              <a:ea typeface="DejaVu Sans" pitchFamily="32" charset="0"/>
              <a:cs typeface="DejaVu Sans" pitchFamily="32" charset="0"/>
            </a:endParaRPr>
          </a:p>
        </p:txBody>
      </p:sp>
      <p:sp>
        <p:nvSpPr>
          <p:cNvPr id="35847" name="Text Box 5"/>
          <p:cNvSpPr txBox="1">
            <a:spLocks noChangeArrowheads="1"/>
          </p:cNvSpPr>
          <p:nvPr/>
        </p:nvSpPr>
        <p:spPr bwMode="auto">
          <a:xfrm>
            <a:off x="4398963" y="9555163"/>
            <a:ext cx="332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 eaLnBrk="1">
              <a:buClrTx/>
              <a:buFontTx/>
              <a:buNone/>
            </a:pPr>
            <a:fld id="{DF4394AE-CBD2-4BB0-ABDE-96FF40EEEF37}" type="slidenum">
              <a:rPr lang="he-IL" altLang="he-IL"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rPr>
              <a:pPr algn="r" eaLnBrk="1">
                <a:buClrTx/>
                <a:buFontTx/>
                <a:buNone/>
              </a:pPr>
              <a:t>1</a:t>
            </a:fld>
            <a:endParaRPr lang="en-US" altLang="he-IL" sz="1400">
              <a:solidFill>
                <a:srgbClr val="000000"/>
              </a:solidFill>
              <a:latin typeface="Times New Roman" pitchFamily="18" charset="0"/>
              <a:ea typeface="DejaVu Sans" pitchFamily="32" charset="0"/>
              <a:cs typeface="DejaVu Sans" pitchFamily="32" charset="0"/>
            </a:endParaRPr>
          </a:p>
        </p:txBody>
      </p:sp>
      <p:sp>
        <p:nvSpPr>
          <p:cNvPr id="35848" name="Text Box 6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 eaLnBrk="1">
              <a:buClrTx/>
              <a:buFontTx/>
              <a:buNone/>
            </a:pPr>
            <a:fld id="{0F08278B-69D2-4A97-86FA-9FCF93A16403}" type="slidenum">
              <a:rPr lang="he-IL" altLang="he-IL"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rPr>
              <a:pPr algn="r" eaLnBrk="1">
                <a:buClrTx/>
                <a:buFontTx/>
                <a:buNone/>
              </a:pPr>
              <a:t>1</a:t>
            </a:fld>
            <a:endParaRPr lang="en-US" altLang="he-IL" sz="1400">
              <a:solidFill>
                <a:srgbClr val="000000"/>
              </a:solidFill>
              <a:latin typeface="Times New Roman" pitchFamily="18" charset="0"/>
              <a:ea typeface="DejaVu Sans" pitchFamily="32" charset="0"/>
              <a:cs typeface="DejaVu Sans" pitchFamily="32" charset="0"/>
            </a:endParaRPr>
          </a:p>
        </p:txBody>
      </p:sp>
      <p:sp>
        <p:nvSpPr>
          <p:cNvPr id="35849" name="Text Box 7"/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 eaLnBrk="1">
              <a:buClrTx/>
              <a:buFontTx/>
              <a:buNone/>
            </a:pPr>
            <a:fld id="{807B8680-D7A1-496E-BCDF-44975E7E35E7}" type="slidenum">
              <a:rPr lang="he-IL" altLang="he-IL"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rPr>
              <a:pPr algn="r" eaLnBrk="1">
                <a:buClrTx/>
                <a:buFontTx/>
                <a:buNone/>
              </a:pPr>
              <a:t>1</a:t>
            </a:fld>
            <a:endParaRPr lang="en-US" altLang="he-IL" sz="1400">
              <a:solidFill>
                <a:srgbClr val="000000"/>
              </a:solidFill>
              <a:latin typeface="Times New Roman" pitchFamily="18" charset="0"/>
              <a:ea typeface="DejaVu Sans" pitchFamily="32" charset="0"/>
              <a:cs typeface="DejaVu Sans" pitchFamily="32" charset="0"/>
            </a:endParaRPr>
          </a:p>
        </p:txBody>
      </p:sp>
      <p:sp>
        <p:nvSpPr>
          <p:cNvPr id="35850" name="Text Box 8"/>
          <p:cNvSpPr txBox="1">
            <a:spLocks noChangeArrowheads="1"/>
          </p:cNvSpPr>
          <p:nvPr/>
        </p:nvSpPr>
        <p:spPr bwMode="auto">
          <a:xfrm>
            <a:off x="4398963" y="9555163"/>
            <a:ext cx="3338512" cy="46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 eaLnBrk="1">
              <a:buClrTx/>
              <a:buFontTx/>
              <a:buNone/>
            </a:pPr>
            <a:fld id="{255E3746-F7B3-4512-BF48-FA72857B9CC4}" type="slidenum">
              <a:rPr lang="he-IL" altLang="he-IL"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rPr>
              <a:pPr algn="r" eaLnBrk="1">
                <a:buClrTx/>
                <a:buFontTx/>
                <a:buNone/>
              </a:pPr>
              <a:t>1</a:t>
            </a:fld>
            <a:endParaRPr lang="en-US" altLang="he-IL" sz="1400">
              <a:solidFill>
                <a:srgbClr val="000000"/>
              </a:solidFill>
              <a:latin typeface="Times New Roman" pitchFamily="18" charset="0"/>
              <a:ea typeface="DejaVu Sans" pitchFamily="32" charset="0"/>
              <a:cs typeface="DejaVu Sans" pitchFamily="32" charset="0"/>
            </a:endParaRPr>
          </a:p>
        </p:txBody>
      </p:sp>
      <p:sp>
        <p:nvSpPr>
          <p:cNvPr id="35851" name="Text Box 9"/>
          <p:cNvSpPr txBox="1">
            <a:spLocks noChangeArrowheads="1"/>
          </p:cNvSpPr>
          <p:nvPr/>
        </p:nvSpPr>
        <p:spPr bwMode="auto">
          <a:xfrm>
            <a:off x="4398963" y="9555163"/>
            <a:ext cx="33591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 eaLnBrk="1">
              <a:buClrTx/>
              <a:buFontTx/>
              <a:buNone/>
            </a:pPr>
            <a:fld id="{2449DE01-DD59-4964-8480-2C28C445D6C7}" type="slidenum">
              <a:rPr lang="he-IL" altLang="he-IL"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rPr>
              <a:pPr algn="r" eaLnBrk="1">
                <a:buClrTx/>
                <a:buFontTx/>
                <a:buNone/>
              </a:pPr>
              <a:t>1</a:t>
            </a:fld>
            <a:endParaRPr lang="en-US" altLang="he-IL" sz="1400">
              <a:solidFill>
                <a:srgbClr val="000000"/>
              </a:solidFill>
              <a:latin typeface="Times New Roman" pitchFamily="18" charset="0"/>
              <a:ea typeface="DejaVu Sans" pitchFamily="32" charset="0"/>
              <a:cs typeface="DejaVu Sans" pitchFamily="32" charset="0"/>
            </a:endParaRPr>
          </a:p>
        </p:txBody>
      </p:sp>
      <p:sp>
        <p:nvSpPr>
          <p:cNvPr id="35852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53" name="Text Box 11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5854" name="Text Box 12"/>
          <p:cNvSpPr txBox="1">
            <a:spLocks noChangeArrowheads="1"/>
          </p:cNvSpPr>
          <p:nvPr/>
        </p:nvSpPr>
        <p:spPr bwMode="auto">
          <a:xfrm>
            <a:off x="777875" y="4776788"/>
            <a:ext cx="6172200" cy="447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37112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25" y="763588"/>
            <a:ext cx="4949825" cy="3711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35BE52-774D-41FD-85A7-452CB6D53426}" type="slidenum">
              <a:rPr lang="he-IL" altLang="he-IL" smtClean="0"/>
              <a:pPr/>
              <a:t>52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72902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25" y="763588"/>
            <a:ext cx="4949825" cy="3711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35BE52-774D-41FD-85A7-452CB6D53426}" type="slidenum">
              <a:rPr lang="he-IL" altLang="he-IL" smtClean="0"/>
              <a:pPr/>
              <a:t>53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72902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25" y="763588"/>
            <a:ext cx="4949825" cy="3711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35BE52-774D-41FD-85A7-452CB6D53426}" type="slidenum">
              <a:rPr lang="he-IL" altLang="he-IL" smtClean="0"/>
              <a:pPr/>
              <a:t>54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72902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25" y="763588"/>
            <a:ext cx="4949825" cy="3711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35BE52-774D-41FD-85A7-452CB6D53426}" type="slidenum">
              <a:rPr lang="he-IL" altLang="he-IL" smtClean="0"/>
              <a:pPr/>
              <a:t>55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72902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25" y="763588"/>
            <a:ext cx="4949825" cy="3711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35BE52-774D-41FD-85A7-452CB6D53426}" type="slidenum">
              <a:rPr lang="he-IL" altLang="he-IL" smtClean="0"/>
              <a:pPr/>
              <a:t>56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72902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25" y="763588"/>
            <a:ext cx="4949825" cy="3711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35BE52-774D-41FD-85A7-452CB6D53426}" type="slidenum">
              <a:rPr lang="he-IL" altLang="he-IL" smtClean="0"/>
              <a:pPr/>
              <a:t>58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729026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25" y="763588"/>
            <a:ext cx="4949825" cy="3711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35BE52-774D-41FD-85A7-452CB6D53426}" type="slidenum">
              <a:rPr lang="he-IL" altLang="he-IL" smtClean="0"/>
              <a:pPr/>
              <a:t>59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72902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3575243-E6DB-4AE3-B8AA-A417EE7D182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1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25" y="763588"/>
            <a:ext cx="4949825" cy="3711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35BE52-774D-41FD-85A7-452CB6D53426}" type="slidenum">
              <a:rPr lang="he-IL" altLang="he-IL" smtClean="0"/>
              <a:pPr/>
              <a:t>2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8551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25" y="763588"/>
            <a:ext cx="4949825" cy="3711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35BE52-774D-41FD-85A7-452CB6D53426}" type="slidenum">
              <a:rPr lang="he-IL" altLang="he-IL" smtClean="0"/>
              <a:pPr/>
              <a:t>61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72902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25" y="763588"/>
            <a:ext cx="4949825" cy="3711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35BE52-774D-41FD-85A7-452CB6D53426}" type="slidenum">
              <a:rPr lang="he-IL" altLang="he-IL" smtClean="0"/>
              <a:pPr/>
              <a:t>62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72902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25" y="763588"/>
            <a:ext cx="4949825" cy="3711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35BE52-774D-41FD-85A7-452CB6D53426}" type="slidenum">
              <a:rPr lang="he-IL" altLang="he-IL" smtClean="0"/>
              <a:pPr/>
              <a:t>63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72902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25" y="763588"/>
            <a:ext cx="4949825" cy="3711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35BE52-774D-41FD-85A7-452CB6D53426}" type="slidenum">
              <a:rPr lang="he-IL" altLang="he-IL" smtClean="0"/>
              <a:pPr/>
              <a:t>67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98219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25" y="763588"/>
            <a:ext cx="4949825" cy="3711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35BE52-774D-41FD-85A7-452CB6D53426}" type="slidenum">
              <a:rPr lang="he-IL" altLang="he-IL" smtClean="0"/>
              <a:pPr/>
              <a:t>68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98219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25" y="763588"/>
            <a:ext cx="4949825" cy="3711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35BE52-774D-41FD-85A7-452CB6D53426}" type="slidenum">
              <a:rPr lang="he-IL" altLang="he-IL" smtClean="0"/>
              <a:pPr/>
              <a:t>69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298219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4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/>
            <a:fld id="{899B0826-88A3-40B1-A9DF-026F01B7CBB9}" type="slidenum">
              <a:rPr lang="he-IL" altLang="he-IL">
                <a:solidFill>
                  <a:srgbClr val="000000"/>
                </a:solidFill>
                <a:latin typeface="Times New Roman" pitchFamily="18" charset="0"/>
              </a:rPr>
              <a:pPr eaLnBrk="1"/>
              <a:t>71</a:t>
            </a:fld>
            <a:endParaRPr lang="en-US" altLang="he-IL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84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131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 eaLnBrk="1">
              <a:buClrTx/>
              <a:buFontTx/>
              <a:buNone/>
            </a:pPr>
            <a:fld id="{91F37071-47F1-4416-B841-5CCEE0D8C5A0}" type="slidenum">
              <a:rPr lang="he-IL" altLang="he-IL"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rPr>
              <a:pPr algn="r" eaLnBrk="1">
                <a:buClrTx/>
                <a:buFontTx/>
                <a:buNone/>
              </a:pPr>
              <a:t>71</a:t>
            </a:fld>
            <a:endParaRPr lang="en-US" altLang="he-IL" sz="1400">
              <a:solidFill>
                <a:srgbClr val="000000"/>
              </a:solidFill>
              <a:latin typeface="Times New Roman" pitchFamily="18" charset="0"/>
              <a:ea typeface="DejaVu Sans" pitchFamily="32" charset="0"/>
              <a:cs typeface="DejaVu Sans" pitchFamily="32" charset="0"/>
            </a:endParaRPr>
          </a:p>
        </p:txBody>
      </p:sp>
      <p:sp>
        <p:nvSpPr>
          <p:cNvPr id="35844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147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 eaLnBrk="1">
              <a:buClrTx/>
              <a:buFontTx/>
              <a:buNone/>
            </a:pPr>
            <a:fld id="{8ED15B3F-5ECA-446F-9B68-65A2309B1F4C}" type="slidenum">
              <a:rPr lang="he-IL" altLang="he-IL"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rPr>
              <a:pPr algn="r" eaLnBrk="1">
                <a:buClrTx/>
                <a:buFontTx/>
                <a:buNone/>
              </a:pPr>
              <a:t>71</a:t>
            </a:fld>
            <a:endParaRPr lang="en-US" altLang="he-IL" sz="1400">
              <a:solidFill>
                <a:srgbClr val="000000"/>
              </a:solidFill>
              <a:latin typeface="Times New Roman" pitchFamily="18" charset="0"/>
              <a:ea typeface="DejaVu Sans" pitchFamily="32" charset="0"/>
              <a:cs typeface="DejaVu Sans" pitchFamily="32" charset="0"/>
            </a:endParaRPr>
          </a:p>
        </p:txBody>
      </p:sp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242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 eaLnBrk="1">
              <a:buClrTx/>
              <a:buFontTx/>
              <a:buNone/>
            </a:pPr>
            <a:fld id="{1E94DF0B-3CA4-4F28-BD6E-A4D37F35A081}" type="slidenum">
              <a:rPr lang="he-IL" altLang="he-IL"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rPr>
              <a:pPr algn="r" eaLnBrk="1">
                <a:buClrTx/>
                <a:buFontTx/>
                <a:buNone/>
              </a:pPr>
              <a:t>71</a:t>
            </a:fld>
            <a:endParaRPr lang="en-US" altLang="he-IL" sz="1400">
              <a:solidFill>
                <a:srgbClr val="000000"/>
              </a:solidFill>
              <a:latin typeface="Times New Roman" pitchFamily="18" charset="0"/>
              <a:ea typeface="DejaVu Sans" pitchFamily="32" charset="0"/>
              <a:cs typeface="DejaVu Sans" pitchFamily="32" charset="0"/>
            </a:endParaRPr>
          </a:p>
        </p:txBody>
      </p:sp>
      <p:sp>
        <p:nvSpPr>
          <p:cNvPr id="35846" name="Text Box 4"/>
          <p:cNvSpPr txBox="1">
            <a:spLocks noChangeArrowheads="1"/>
          </p:cNvSpPr>
          <p:nvPr/>
        </p:nvSpPr>
        <p:spPr bwMode="auto">
          <a:xfrm>
            <a:off x="4398963" y="9555163"/>
            <a:ext cx="33258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 eaLnBrk="1">
              <a:buClrTx/>
              <a:buFontTx/>
              <a:buNone/>
            </a:pPr>
            <a:fld id="{904423F0-EC14-4D25-8A17-660F70FD06F8}" type="slidenum">
              <a:rPr lang="he-IL" altLang="he-IL"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rPr>
              <a:pPr algn="r" eaLnBrk="1">
                <a:buClrTx/>
                <a:buFontTx/>
                <a:buNone/>
              </a:pPr>
              <a:t>71</a:t>
            </a:fld>
            <a:endParaRPr lang="en-US" altLang="he-IL" sz="1400">
              <a:solidFill>
                <a:srgbClr val="000000"/>
              </a:solidFill>
              <a:latin typeface="Times New Roman" pitchFamily="18" charset="0"/>
              <a:ea typeface="DejaVu Sans" pitchFamily="32" charset="0"/>
              <a:cs typeface="DejaVu Sans" pitchFamily="32" charset="0"/>
            </a:endParaRPr>
          </a:p>
        </p:txBody>
      </p:sp>
      <p:sp>
        <p:nvSpPr>
          <p:cNvPr id="35847" name="Text Box 5"/>
          <p:cNvSpPr txBox="1">
            <a:spLocks noChangeArrowheads="1"/>
          </p:cNvSpPr>
          <p:nvPr/>
        </p:nvSpPr>
        <p:spPr bwMode="auto">
          <a:xfrm>
            <a:off x="4398963" y="9555163"/>
            <a:ext cx="332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 eaLnBrk="1">
              <a:buClrTx/>
              <a:buFontTx/>
              <a:buNone/>
            </a:pPr>
            <a:fld id="{DF4394AE-CBD2-4BB0-ABDE-96FF40EEEF37}" type="slidenum">
              <a:rPr lang="he-IL" altLang="he-IL"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rPr>
              <a:pPr algn="r" eaLnBrk="1">
                <a:buClrTx/>
                <a:buFontTx/>
                <a:buNone/>
              </a:pPr>
              <a:t>71</a:t>
            </a:fld>
            <a:endParaRPr lang="en-US" altLang="he-IL" sz="1400">
              <a:solidFill>
                <a:srgbClr val="000000"/>
              </a:solidFill>
              <a:latin typeface="Times New Roman" pitchFamily="18" charset="0"/>
              <a:ea typeface="DejaVu Sans" pitchFamily="32" charset="0"/>
              <a:cs typeface="DejaVu Sans" pitchFamily="32" charset="0"/>
            </a:endParaRPr>
          </a:p>
        </p:txBody>
      </p:sp>
      <p:sp>
        <p:nvSpPr>
          <p:cNvPr id="35848" name="Text Box 6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 eaLnBrk="1">
              <a:buClrTx/>
              <a:buFontTx/>
              <a:buNone/>
            </a:pPr>
            <a:fld id="{0F08278B-69D2-4A97-86FA-9FCF93A16403}" type="slidenum">
              <a:rPr lang="he-IL" altLang="he-IL"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rPr>
              <a:pPr algn="r" eaLnBrk="1">
                <a:buClrTx/>
                <a:buFontTx/>
                <a:buNone/>
              </a:pPr>
              <a:t>71</a:t>
            </a:fld>
            <a:endParaRPr lang="en-US" altLang="he-IL" sz="1400">
              <a:solidFill>
                <a:srgbClr val="000000"/>
              </a:solidFill>
              <a:latin typeface="Times New Roman" pitchFamily="18" charset="0"/>
              <a:ea typeface="DejaVu Sans" pitchFamily="32" charset="0"/>
              <a:cs typeface="DejaVu Sans" pitchFamily="32" charset="0"/>
            </a:endParaRPr>
          </a:p>
        </p:txBody>
      </p:sp>
      <p:sp>
        <p:nvSpPr>
          <p:cNvPr id="35849" name="Text Box 7"/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 eaLnBrk="1">
              <a:buClrTx/>
              <a:buFontTx/>
              <a:buNone/>
            </a:pPr>
            <a:fld id="{807B8680-D7A1-496E-BCDF-44975E7E35E7}" type="slidenum">
              <a:rPr lang="he-IL" altLang="he-IL"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rPr>
              <a:pPr algn="r" eaLnBrk="1">
                <a:buClrTx/>
                <a:buFontTx/>
                <a:buNone/>
              </a:pPr>
              <a:t>71</a:t>
            </a:fld>
            <a:endParaRPr lang="en-US" altLang="he-IL" sz="1400">
              <a:solidFill>
                <a:srgbClr val="000000"/>
              </a:solidFill>
              <a:latin typeface="Times New Roman" pitchFamily="18" charset="0"/>
              <a:ea typeface="DejaVu Sans" pitchFamily="32" charset="0"/>
              <a:cs typeface="DejaVu Sans" pitchFamily="32" charset="0"/>
            </a:endParaRPr>
          </a:p>
        </p:txBody>
      </p:sp>
      <p:sp>
        <p:nvSpPr>
          <p:cNvPr id="35850" name="Text Box 8"/>
          <p:cNvSpPr txBox="1">
            <a:spLocks noChangeArrowheads="1"/>
          </p:cNvSpPr>
          <p:nvPr/>
        </p:nvSpPr>
        <p:spPr bwMode="auto">
          <a:xfrm>
            <a:off x="4398963" y="9555163"/>
            <a:ext cx="3338512" cy="46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 eaLnBrk="1">
              <a:buClrTx/>
              <a:buFontTx/>
              <a:buNone/>
            </a:pPr>
            <a:fld id="{255E3746-F7B3-4512-BF48-FA72857B9CC4}" type="slidenum">
              <a:rPr lang="he-IL" altLang="he-IL"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rPr>
              <a:pPr algn="r" eaLnBrk="1">
                <a:buClrTx/>
                <a:buFontTx/>
                <a:buNone/>
              </a:pPr>
              <a:t>71</a:t>
            </a:fld>
            <a:endParaRPr lang="en-US" altLang="he-IL" sz="1400">
              <a:solidFill>
                <a:srgbClr val="000000"/>
              </a:solidFill>
              <a:latin typeface="Times New Roman" pitchFamily="18" charset="0"/>
              <a:ea typeface="DejaVu Sans" pitchFamily="32" charset="0"/>
              <a:cs typeface="DejaVu Sans" pitchFamily="32" charset="0"/>
            </a:endParaRPr>
          </a:p>
        </p:txBody>
      </p:sp>
      <p:sp>
        <p:nvSpPr>
          <p:cNvPr id="35851" name="Text Box 9"/>
          <p:cNvSpPr txBox="1">
            <a:spLocks noChangeArrowheads="1"/>
          </p:cNvSpPr>
          <p:nvPr/>
        </p:nvSpPr>
        <p:spPr bwMode="auto">
          <a:xfrm>
            <a:off x="4398963" y="9555163"/>
            <a:ext cx="33591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 eaLnBrk="1">
              <a:buClrTx/>
              <a:buFontTx/>
              <a:buNone/>
            </a:pPr>
            <a:fld id="{2449DE01-DD59-4964-8480-2C28C445D6C7}" type="slidenum">
              <a:rPr lang="he-IL" altLang="he-IL"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rPr>
              <a:pPr algn="r" eaLnBrk="1">
                <a:buClrTx/>
                <a:buFontTx/>
                <a:buNone/>
              </a:pPr>
              <a:t>71</a:t>
            </a:fld>
            <a:endParaRPr lang="en-US" altLang="he-IL" sz="1400">
              <a:solidFill>
                <a:srgbClr val="000000"/>
              </a:solidFill>
              <a:latin typeface="Times New Roman" pitchFamily="18" charset="0"/>
              <a:ea typeface="DejaVu Sans" pitchFamily="32" charset="0"/>
              <a:cs typeface="DejaVu Sans" pitchFamily="32" charset="0"/>
            </a:endParaRPr>
          </a:p>
        </p:txBody>
      </p:sp>
      <p:sp>
        <p:nvSpPr>
          <p:cNvPr id="35852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53" name="Text Box 11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5854" name="Text Box 12"/>
          <p:cNvSpPr txBox="1">
            <a:spLocks noChangeArrowheads="1"/>
          </p:cNvSpPr>
          <p:nvPr/>
        </p:nvSpPr>
        <p:spPr bwMode="auto">
          <a:xfrm>
            <a:off x="777875" y="4776788"/>
            <a:ext cx="6172200" cy="447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92967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4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/>
            <a:fld id="{899B0826-88A3-40B1-A9DF-026F01B7CBB9}" type="slidenum">
              <a:rPr lang="he-IL" altLang="he-IL">
                <a:solidFill>
                  <a:srgbClr val="000000"/>
                </a:solidFill>
                <a:latin typeface="Times New Roman" pitchFamily="18" charset="0"/>
              </a:rPr>
              <a:pPr eaLnBrk="1"/>
              <a:t>75</a:t>
            </a:fld>
            <a:endParaRPr lang="en-US" altLang="he-IL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584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13112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 eaLnBrk="1">
              <a:buClrTx/>
              <a:buFontTx/>
              <a:buNone/>
            </a:pPr>
            <a:fld id="{91F37071-47F1-4416-B841-5CCEE0D8C5A0}" type="slidenum">
              <a:rPr lang="he-IL" altLang="he-IL"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rPr>
              <a:pPr algn="r" eaLnBrk="1">
                <a:buClrTx/>
                <a:buFontTx/>
                <a:buNone/>
              </a:pPr>
              <a:t>75</a:t>
            </a:fld>
            <a:endParaRPr lang="en-US" altLang="he-IL" sz="1400">
              <a:solidFill>
                <a:srgbClr val="000000"/>
              </a:solidFill>
              <a:latin typeface="Times New Roman" pitchFamily="18" charset="0"/>
              <a:ea typeface="DejaVu Sans" pitchFamily="32" charset="0"/>
              <a:cs typeface="DejaVu Sans" pitchFamily="32" charset="0"/>
            </a:endParaRPr>
          </a:p>
        </p:txBody>
      </p:sp>
      <p:sp>
        <p:nvSpPr>
          <p:cNvPr id="35844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147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 eaLnBrk="1">
              <a:buClrTx/>
              <a:buFontTx/>
              <a:buNone/>
            </a:pPr>
            <a:fld id="{8ED15B3F-5ECA-446F-9B68-65A2309B1F4C}" type="slidenum">
              <a:rPr lang="he-IL" altLang="he-IL"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rPr>
              <a:pPr algn="r" eaLnBrk="1">
                <a:buClrTx/>
                <a:buFontTx/>
                <a:buNone/>
              </a:pPr>
              <a:t>75</a:t>
            </a:fld>
            <a:endParaRPr lang="en-US" altLang="he-IL" sz="1400">
              <a:solidFill>
                <a:srgbClr val="000000"/>
              </a:solidFill>
              <a:latin typeface="Times New Roman" pitchFamily="18" charset="0"/>
              <a:ea typeface="DejaVu Sans" pitchFamily="32" charset="0"/>
              <a:cs typeface="DejaVu Sans" pitchFamily="32" charset="0"/>
            </a:endParaRPr>
          </a:p>
        </p:txBody>
      </p:sp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4398963" y="9555163"/>
            <a:ext cx="33242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 eaLnBrk="1">
              <a:buClrTx/>
              <a:buFontTx/>
              <a:buNone/>
            </a:pPr>
            <a:fld id="{1E94DF0B-3CA4-4F28-BD6E-A4D37F35A081}" type="slidenum">
              <a:rPr lang="he-IL" altLang="he-IL"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rPr>
              <a:pPr algn="r" eaLnBrk="1">
                <a:buClrTx/>
                <a:buFontTx/>
                <a:buNone/>
              </a:pPr>
              <a:t>75</a:t>
            </a:fld>
            <a:endParaRPr lang="en-US" altLang="he-IL" sz="1400">
              <a:solidFill>
                <a:srgbClr val="000000"/>
              </a:solidFill>
              <a:latin typeface="Times New Roman" pitchFamily="18" charset="0"/>
              <a:ea typeface="DejaVu Sans" pitchFamily="32" charset="0"/>
              <a:cs typeface="DejaVu Sans" pitchFamily="32" charset="0"/>
            </a:endParaRPr>
          </a:p>
        </p:txBody>
      </p:sp>
      <p:sp>
        <p:nvSpPr>
          <p:cNvPr id="35846" name="Text Box 4"/>
          <p:cNvSpPr txBox="1">
            <a:spLocks noChangeArrowheads="1"/>
          </p:cNvSpPr>
          <p:nvPr/>
        </p:nvSpPr>
        <p:spPr bwMode="auto">
          <a:xfrm>
            <a:off x="4398963" y="9555163"/>
            <a:ext cx="33258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 eaLnBrk="1">
              <a:buClrTx/>
              <a:buFontTx/>
              <a:buNone/>
            </a:pPr>
            <a:fld id="{904423F0-EC14-4D25-8A17-660F70FD06F8}" type="slidenum">
              <a:rPr lang="he-IL" altLang="he-IL"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rPr>
              <a:pPr algn="r" eaLnBrk="1">
                <a:buClrTx/>
                <a:buFontTx/>
                <a:buNone/>
              </a:pPr>
              <a:t>75</a:t>
            </a:fld>
            <a:endParaRPr lang="en-US" altLang="he-IL" sz="1400">
              <a:solidFill>
                <a:srgbClr val="000000"/>
              </a:solidFill>
              <a:latin typeface="Times New Roman" pitchFamily="18" charset="0"/>
              <a:ea typeface="DejaVu Sans" pitchFamily="32" charset="0"/>
              <a:cs typeface="DejaVu Sans" pitchFamily="32" charset="0"/>
            </a:endParaRPr>
          </a:p>
        </p:txBody>
      </p:sp>
      <p:sp>
        <p:nvSpPr>
          <p:cNvPr id="35847" name="Text Box 5"/>
          <p:cNvSpPr txBox="1">
            <a:spLocks noChangeArrowheads="1"/>
          </p:cNvSpPr>
          <p:nvPr/>
        </p:nvSpPr>
        <p:spPr bwMode="auto">
          <a:xfrm>
            <a:off x="4398963" y="9555163"/>
            <a:ext cx="332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 eaLnBrk="1">
              <a:buClrTx/>
              <a:buFontTx/>
              <a:buNone/>
            </a:pPr>
            <a:fld id="{DF4394AE-CBD2-4BB0-ABDE-96FF40EEEF37}" type="slidenum">
              <a:rPr lang="he-IL" altLang="he-IL"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rPr>
              <a:pPr algn="r" eaLnBrk="1">
                <a:buClrTx/>
                <a:buFontTx/>
                <a:buNone/>
              </a:pPr>
              <a:t>75</a:t>
            </a:fld>
            <a:endParaRPr lang="en-US" altLang="he-IL" sz="1400">
              <a:solidFill>
                <a:srgbClr val="000000"/>
              </a:solidFill>
              <a:latin typeface="Times New Roman" pitchFamily="18" charset="0"/>
              <a:ea typeface="DejaVu Sans" pitchFamily="32" charset="0"/>
              <a:cs typeface="DejaVu Sans" pitchFamily="32" charset="0"/>
            </a:endParaRPr>
          </a:p>
        </p:txBody>
      </p:sp>
      <p:sp>
        <p:nvSpPr>
          <p:cNvPr id="35848" name="Text Box 6"/>
          <p:cNvSpPr txBox="1">
            <a:spLocks noChangeArrowheads="1"/>
          </p:cNvSpPr>
          <p:nvPr/>
        </p:nvSpPr>
        <p:spPr bwMode="auto">
          <a:xfrm>
            <a:off x="4398963" y="9555163"/>
            <a:ext cx="333375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 eaLnBrk="1">
              <a:buClrTx/>
              <a:buFontTx/>
              <a:buNone/>
            </a:pPr>
            <a:fld id="{0F08278B-69D2-4A97-86FA-9FCF93A16403}" type="slidenum">
              <a:rPr lang="he-IL" altLang="he-IL"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rPr>
              <a:pPr algn="r" eaLnBrk="1">
                <a:buClrTx/>
                <a:buFontTx/>
                <a:buNone/>
              </a:pPr>
              <a:t>75</a:t>
            </a:fld>
            <a:endParaRPr lang="en-US" altLang="he-IL" sz="1400">
              <a:solidFill>
                <a:srgbClr val="000000"/>
              </a:solidFill>
              <a:latin typeface="Times New Roman" pitchFamily="18" charset="0"/>
              <a:ea typeface="DejaVu Sans" pitchFamily="32" charset="0"/>
              <a:cs typeface="DejaVu Sans" pitchFamily="32" charset="0"/>
            </a:endParaRPr>
          </a:p>
        </p:txBody>
      </p:sp>
      <p:sp>
        <p:nvSpPr>
          <p:cNvPr id="35849" name="Text Box 7"/>
          <p:cNvSpPr txBox="1">
            <a:spLocks noChangeArrowheads="1"/>
          </p:cNvSpPr>
          <p:nvPr/>
        </p:nvSpPr>
        <p:spPr bwMode="auto">
          <a:xfrm>
            <a:off x="4398963" y="9555163"/>
            <a:ext cx="33369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 eaLnBrk="1">
              <a:buClrTx/>
              <a:buFontTx/>
              <a:buNone/>
            </a:pPr>
            <a:fld id="{807B8680-D7A1-496E-BCDF-44975E7E35E7}" type="slidenum">
              <a:rPr lang="he-IL" altLang="he-IL"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rPr>
              <a:pPr algn="r" eaLnBrk="1">
                <a:buClrTx/>
                <a:buFontTx/>
                <a:buNone/>
              </a:pPr>
              <a:t>75</a:t>
            </a:fld>
            <a:endParaRPr lang="en-US" altLang="he-IL" sz="1400">
              <a:solidFill>
                <a:srgbClr val="000000"/>
              </a:solidFill>
              <a:latin typeface="Times New Roman" pitchFamily="18" charset="0"/>
              <a:ea typeface="DejaVu Sans" pitchFamily="32" charset="0"/>
              <a:cs typeface="DejaVu Sans" pitchFamily="32" charset="0"/>
            </a:endParaRPr>
          </a:p>
        </p:txBody>
      </p:sp>
      <p:sp>
        <p:nvSpPr>
          <p:cNvPr id="35850" name="Text Box 8"/>
          <p:cNvSpPr txBox="1">
            <a:spLocks noChangeArrowheads="1"/>
          </p:cNvSpPr>
          <p:nvPr/>
        </p:nvSpPr>
        <p:spPr bwMode="auto">
          <a:xfrm>
            <a:off x="4398963" y="9555163"/>
            <a:ext cx="3338512" cy="46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 eaLnBrk="1">
              <a:buClrTx/>
              <a:buFontTx/>
              <a:buNone/>
            </a:pPr>
            <a:fld id="{255E3746-F7B3-4512-BF48-FA72857B9CC4}" type="slidenum">
              <a:rPr lang="he-IL" altLang="he-IL"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rPr>
              <a:pPr algn="r" eaLnBrk="1">
                <a:buClrTx/>
                <a:buFontTx/>
                <a:buNone/>
              </a:pPr>
              <a:t>75</a:t>
            </a:fld>
            <a:endParaRPr lang="en-US" altLang="he-IL" sz="1400">
              <a:solidFill>
                <a:srgbClr val="000000"/>
              </a:solidFill>
              <a:latin typeface="Times New Roman" pitchFamily="18" charset="0"/>
              <a:ea typeface="DejaVu Sans" pitchFamily="32" charset="0"/>
              <a:cs typeface="DejaVu Sans" pitchFamily="32" charset="0"/>
            </a:endParaRPr>
          </a:p>
        </p:txBody>
      </p:sp>
      <p:sp>
        <p:nvSpPr>
          <p:cNvPr id="35851" name="Text Box 9"/>
          <p:cNvSpPr txBox="1">
            <a:spLocks noChangeArrowheads="1"/>
          </p:cNvSpPr>
          <p:nvPr/>
        </p:nvSpPr>
        <p:spPr bwMode="auto">
          <a:xfrm>
            <a:off x="4398963" y="9555163"/>
            <a:ext cx="33591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r" eaLnBrk="1">
              <a:buClrTx/>
              <a:buFontTx/>
              <a:buNone/>
            </a:pPr>
            <a:fld id="{2449DE01-DD59-4964-8480-2C28C445D6C7}" type="slidenum">
              <a:rPr lang="he-IL" altLang="he-IL" sz="1400">
                <a:solidFill>
                  <a:srgbClr val="000000"/>
                </a:solidFill>
                <a:latin typeface="Times New Roman" pitchFamily="18" charset="0"/>
                <a:ea typeface="DejaVu Sans" pitchFamily="32" charset="0"/>
                <a:cs typeface="DejaVu Sans" pitchFamily="32" charset="0"/>
              </a:rPr>
              <a:pPr algn="r" eaLnBrk="1">
                <a:buClrTx/>
                <a:buFontTx/>
                <a:buNone/>
              </a:pPr>
              <a:t>75</a:t>
            </a:fld>
            <a:endParaRPr lang="en-US" altLang="he-IL" sz="1400">
              <a:solidFill>
                <a:srgbClr val="000000"/>
              </a:solidFill>
              <a:latin typeface="Times New Roman" pitchFamily="18" charset="0"/>
              <a:ea typeface="DejaVu Sans" pitchFamily="32" charset="0"/>
              <a:cs typeface="DejaVu Sans" pitchFamily="32" charset="0"/>
            </a:endParaRPr>
          </a:p>
        </p:txBody>
      </p:sp>
      <p:sp>
        <p:nvSpPr>
          <p:cNvPr id="35852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53" name="Text Box 11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35854" name="Text Box 12"/>
          <p:cNvSpPr txBox="1">
            <a:spLocks noChangeArrowheads="1"/>
          </p:cNvSpPr>
          <p:nvPr/>
        </p:nvSpPr>
        <p:spPr bwMode="auto">
          <a:xfrm>
            <a:off x="777875" y="4776788"/>
            <a:ext cx="6172200" cy="447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 altLang="he-IL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9296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25" y="763588"/>
            <a:ext cx="4949825" cy="3711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35BE52-774D-41FD-85A7-452CB6D53426}" type="slidenum">
              <a:rPr lang="he-IL" altLang="he-IL" smtClean="0"/>
              <a:pPr/>
              <a:t>3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8551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25" y="763588"/>
            <a:ext cx="4949825" cy="3711575"/>
          </a:xfrm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/>
            <a:fld id="{62CD53B3-9E3F-4B98-BAF9-770650C943C0}" type="slidenum">
              <a:rPr lang="he-IL" altLang="he-IL">
                <a:solidFill>
                  <a:srgbClr val="000000"/>
                </a:solidFill>
                <a:latin typeface="Times New Roman" pitchFamily="18" charset="0"/>
              </a:rPr>
              <a:pPr eaLnBrk="1"/>
              <a:t>4</a:t>
            </a:fld>
            <a:endParaRPr lang="en-US" altLang="he-IL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25" y="763588"/>
            <a:ext cx="4949825" cy="3711575"/>
          </a:xfrm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/>
            <a:fld id="{62CD53B3-9E3F-4B98-BAF9-770650C943C0}" type="slidenum">
              <a:rPr lang="he-IL" altLang="he-IL">
                <a:solidFill>
                  <a:srgbClr val="000000"/>
                </a:solidFill>
                <a:latin typeface="Times New Roman" pitchFamily="18" charset="0"/>
              </a:rPr>
              <a:pPr eaLnBrk="1"/>
              <a:t>5</a:t>
            </a:fld>
            <a:endParaRPr lang="en-US" altLang="he-IL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25" y="763588"/>
            <a:ext cx="4949825" cy="3711575"/>
          </a:xfrm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/>
            <a:fld id="{62CD53B3-9E3F-4B98-BAF9-770650C943C0}" type="slidenum">
              <a:rPr lang="he-IL" altLang="he-IL">
                <a:solidFill>
                  <a:srgbClr val="000000"/>
                </a:solidFill>
                <a:latin typeface="Times New Roman" pitchFamily="18" charset="0"/>
              </a:rPr>
              <a:pPr eaLnBrk="1"/>
              <a:t>6</a:t>
            </a:fld>
            <a:endParaRPr lang="en-US" altLang="he-IL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25" y="763588"/>
            <a:ext cx="4949825" cy="3711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E35BE52-774D-41FD-85A7-452CB6D53426}" type="slidenum">
              <a:rPr lang="he-IL" altLang="he-IL" smtClean="0"/>
              <a:pPr/>
              <a:t>47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472902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0DDC67-BCA9-4560-B2F7-5888F6460EF5}" type="datetimeFigureOut">
              <a:rPr lang="he-IL" smtClean="0"/>
              <a:pPr>
                <a:defRPr/>
              </a:pPr>
              <a:t>כ"ח/אב/תשע"ו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C3619-7868-4673-AE31-4F6DE3CDA52C}" type="slidenum">
              <a:rPr lang="he-IL" smtClean="0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3410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F85203-BAE8-4358-AB88-D355C477257E}" type="datetimeFigureOut">
              <a:rPr lang="he-IL" smtClean="0"/>
              <a:pPr>
                <a:defRPr/>
              </a:pPr>
              <a:t>כ"ח/אב/תשע"ו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0FB154-6539-4B09-AC67-AC8BCCB97CBF}" type="slidenum">
              <a:rPr lang="he-IL" smtClean="0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7948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87A44F0-960F-4F2B-B7FC-15AC48FA50C7}" type="datetimeFigureOut">
              <a:rPr lang="he-IL" smtClean="0"/>
              <a:pPr>
                <a:defRPr/>
              </a:pPr>
              <a:t>כ"ח/אב/תשע"ו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B4A1B-1F04-4CA5-8BCB-7E52F7AD480E}" type="slidenum">
              <a:rPr lang="he-IL" smtClean="0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3724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84F3C9-AD08-4C07-944B-6358BF58BE13}" type="datetimeFigureOut">
              <a:rPr lang="he-IL" smtClean="0"/>
              <a:pPr>
                <a:defRPr/>
              </a:pPr>
              <a:t>כ"ח/אב/תשע"ו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DDCBDA-4FE7-4EA4-BAFD-C5A68652D91B}" type="slidenum">
              <a:rPr lang="he-IL" smtClean="0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519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09FF7E0-6DDD-4A67-BD26-E23F0D62B288}" type="datetimeFigureOut">
              <a:rPr lang="he-IL" smtClean="0"/>
              <a:pPr>
                <a:defRPr/>
              </a:pPr>
              <a:t>כ"ח/אב/תשע"ו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86D287-FF8E-4991-A5EB-AE67021B7C15}" type="slidenum">
              <a:rPr lang="he-IL" smtClean="0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1890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12"/>
            <a:ext cx="9144000" cy="720080"/>
          </a:xfrm>
          <a:solidFill>
            <a:schemeClr val="bg2"/>
          </a:solidFill>
          <a:ln>
            <a:noFill/>
          </a:ln>
        </p:spPr>
        <p:txBody>
          <a:bodyPr/>
          <a:lstStyle>
            <a:lvl1pPr rtl="0">
              <a:defRPr b="1" i="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1800"/>
            </a:lvl4pPr>
            <a:lvl5pPr algn="l" rtl="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1800"/>
            </a:lvl4pPr>
            <a:lvl5pPr algn="l" rtl="0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Erel Segal-Halevi</a:t>
            </a:r>
            <a:endParaRPr lang="he-IL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Fair Division of Land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C7D375-2FDF-469A-9E81-982905C11452}" type="slidenum">
              <a:rPr lang="he-IL" smtClean="0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3261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07032-1E3A-4324-8ECE-1F5D322966C9}" type="datetimeFigureOut">
              <a:rPr lang="he-IL" smtClean="0"/>
              <a:pPr>
                <a:defRPr/>
              </a:pPr>
              <a:t>כ"ח/אב/תשע"ו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A147E5-19D0-4C42-B3D9-70AE5D2AEF97}" type="slidenum">
              <a:rPr lang="he-IL" smtClean="0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8572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6CB3310-9743-435F-9786-85B052498FC1}" type="datetimeFigureOut">
              <a:rPr lang="he-IL" smtClean="0"/>
              <a:pPr>
                <a:defRPr/>
              </a:pPr>
              <a:t>כ"ח/אב/תשע"ו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4E20BA-C716-4CC2-874E-F99F42121A26}" type="slidenum">
              <a:rPr lang="he-IL" smtClean="0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2274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B685AF-5A07-46D3-A001-57CCD1524621}" type="datetimeFigureOut">
              <a:rPr lang="he-IL" smtClean="0"/>
              <a:pPr>
                <a:defRPr/>
              </a:pPr>
              <a:t>כ"ח/אב/תשע"ו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08EDB6-D8B1-4C9E-B79B-590987841FBC}" type="slidenum">
              <a:rPr lang="he-IL" smtClean="0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3161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019F03-72C3-4A90-AF6C-BAAF1BCDA531}" type="datetimeFigureOut">
              <a:rPr lang="he-IL" smtClean="0"/>
              <a:pPr>
                <a:defRPr/>
              </a:pPr>
              <a:t>כ"ח/אב/תשע"ו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006A85-9DF5-4C32-9B60-21BC1D533C99}" type="slidenum">
              <a:rPr lang="he-IL" smtClean="0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057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BFA3BC8-0428-44DB-982B-E3DF80480F87}" type="datetimeFigureOut">
              <a:rPr lang="he-IL" smtClean="0"/>
              <a:pPr>
                <a:defRPr/>
              </a:pPr>
              <a:t>כ"ח/אב/תשע"ו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95763B-F4CE-4A42-8609-0FAA4F229E87}" type="slidenum">
              <a:rPr lang="he-IL" smtClean="0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89707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2397115-3027-4CFB-AAC1-1938F4C99E50}" type="datetimeFigureOut">
              <a:rPr lang="he-IL" smtClean="0"/>
              <a:pPr>
                <a:defRPr/>
              </a:pPr>
              <a:t>כ"ח/אב/תשע"ו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E6DD44A-048A-42A9-A339-48CF67F10504}" type="slidenum">
              <a:rPr lang="he-IL" smtClean="0"/>
              <a:pPr>
                <a:defRPr/>
              </a:pPr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83081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  <p:sldLayoutId id="2147484242" r:id="rId6"/>
    <p:sldLayoutId id="2147484243" r:id="rId7"/>
    <p:sldLayoutId id="2147484244" r:id="rId8"/>
    <p:sldLayoutId id="2147484245" r:id="rId9"/>
    <p:sldLayoutId id="2147484246" r:id="rId10"/>
    <p:sldLayoutId id="2147484247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2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openxmlformats.org/officeDocument/2006/relationships/image" Target="../media/image8.wmf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28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openxmlformats.org/officeDocument/2006/relationships/image" Target="../media/image8.wmf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8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47.png"/><Relationship Id="rId5" Type="http://schemas.openxmlformats.org/officeDocument/2006/relationships/image" Target="../media/image44.jpeg"/><Relationship Id="rId4" Type="http://schemas.openxmlformats.org/officeDocument/2006/relationships/notesSlide" Target="../notesSlides/notesSlide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5" Type="http://schemas.openxmlformats.org/officeDocument/2006/relationships/image" Target="../media/image49.png"/><Relationship Id="rId4" Type="http://schemas.openxmlformats.org/officeDocument/2006/relationships/image" Target="../media/image4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57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4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5" name="Freeform 2"/>
          <p:cNvSpPr>
            <a:spLocks noChangeArrowheads="1"/>
          </p:cNvSpPr>
          <p:nvPr/>
        </p:nvSpPr>
        <p:spPr bwMode="auto">
          <a:xfrm>
            <a:off x="152400" y="152400"/>
            <a:ext cx="7938" cy="7938"/>
          </a:xfrm>
          <a:custGeom>
            <a:avLst/>
            <a:gdLst>
              <a:gd name="T0" fmla="*/ 0 w 7938"/>
              <a:gd name="T1" fmla="*/ 0 h 7938"/>
              <a:gd name="T2" fmla="*/ 21 w 7938"/>
              <a:gd name="T3" fmla="*/ 0 h 7938"/>
              <a:gd name="T4" fmla="*/ 21 w 7938"/>
              <a:gd name="T5" fmla="*/ 21 h 7938"/>
              <a:gd name="T6" fmla="*/ 0 w 7938"/>
              <a:gd name="T7" fmla="*/ 21 h 7938"/>
              <a:gd name="T8" fmla="*/ 0 w 7938"/>
              <a:gd name="T9" fmla="*/ 0 h 79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938"/>
              <a:gd name="T16" fmla="*/ 0 h 7938"/>
              <a:gd name="T17" fmla="*/ 7938 w 7938"/>
              <a:gd name="T18" fmla="*/ 7938 h 79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938" h="7938">
                <a:moveTo>
                  <a:pt x="0" y="0"/>
                </a:moveTo>
                <a:lnTo>
                  <a:pt x="21" y="0"/>
                </a:lnTo>
                <a:lnTo>
                  <a:pt x="21" y="21"/>
                </a:lnTo>
                <a:lnTo>
                  <a:pt x="0" y="21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262" y="5427244"/>
            <a:ext cx="1735137" cy="137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Text Box 4"/>
          <p:cNvSpPr txBox="1">
            <a:spLocks noChangeArrowheads="1"/>
          </p:cNvSpPr>
          <p:nvPr/>
        </p:nvSpPr>
        <p:spPr bwMode="auto">
          <a:xfrm>
            <a:off x="-2381" y="908720"/>
            <a:ext cx="9126537" cy="1325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r" rtl="1" eaLnBrk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2"/>
                </a:solidFill>
                <a:latin typeface="Tw Cen MT" pitchFamily="34" charset="0"/>
              </a:defRPr>
            </a:lvl1pPr>
            <a:lvl2pPr marL="639763" indent="-228600" algn="r" rtl="1" eaLnBrk="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2"/>
                </a:solidFill>
                <a:latin typeface="Tw Cen MT" pitchFamily="34" charset="0"/>
              </a:defRPr>
            </a:lvl2pPr>
            <a:lvl3pPr marL="914400" algn="r" rtl="1" eaLnBrk="0">
              <a:spcBef>
                <a:spcPct val="20000"/>
              </a:spcBef>
              <a:buClr>
                <a:srgbClr val="B5AE53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2"/>
                </a:solidFill>
                <a:latin typeface="Tw Cen MT" pitchFamily="34" charset="0"/>
              </a:defRPr>
            </a:lvl3pPr>
            <a:lvl4pPr marL="1279525" algn="r" rtl="1" eaLnBrk="0">
              <a:spcBef>
                <a:spcPct val="20000"/>
              </a:spcBef>
              <a:buClr>
                <a:srgbClr val="848058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4pPr>
            <a:lvl5pPr marL="1554163" algn="r" rtl="1" eaLnBrk="0">
              <a:spcBef>
                <a:spcPct val="20000"/>
              </a:spcBef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5pPr>
            <a:lvl6pPr marL="2011363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6pPr>
            <a:lvl7pPr marL="2468563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7pPr>
            <a:lvl8pPr marL="2925763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8pPr>
            <a:lvl9pPr marL="3382963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9pPr>
          </a:lstStyle>
          <a:p>
            <a:pPr algn="ctr" rtl="0" ea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he-IL" sz="8000" b="1" smtClean="0">
                <a:solidFill>
                  <a:srgbClr val="75FF52"/>
                </a:solidFill>
                <a:ea typeface="WenQuanYi Micro Hei" charset="0"/>
                <a:cs typeface="Arial" pitchFamily="34" charset="0"/>
              </a:rPr>
              <a:t>Fair Division of Land</a:t>
            </a:r>
            <a:endParaRPr lang="en-US" altLang="he-IL" sz="8000" b="1">
              <a:solidFill>
                <a:srgbClr val="75FF52"/>
              </a:solidFill>
              <a:ea typeface="WenQuanYi Micro Hei" charset="0"/>
              <a:cs typeface="Arial" pitchFamily="34" charset="0"/>
            </a:endParaRPr>
          </a:p>
        </p:txBody>
      </p:sp>
      <p:sp>
        <p:nvSpPr>
          <p:cNvPr id="8198" name="Text Box 5"/>
          <p:cNvSpPr txBox="1">
            <a:spLocks noChangeArrowheads="1"/>
          </p:cNvSpPr>
          <p:nvPr/>
        </p:nvSpPr>
        <p:spPr bwMode="auto">
          <a:xfrm>
            <a:off x="120774" y="2246172"/>
            <a:ext cx="8788400" cy="3172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r" rtl="1" eaLnBrk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2"/>
                </a:solidFill>
                <a:latin typeface="Tw Cen MT" pitchFamily="34" charset="0"/>
              </a:defRPr>
            </a:lvl1pPr>
            <a:lvl2pPr marL="639763" indent="-228600" algn="r" rtl="1" eaLnBrk="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2"/>
                </a:solidFill>
                <a:latin typeface="Tw Cen MT" pitchFamily="34" charset="0"/>
              </a:defRPr>
            </a:lvl2pPr>
            <a:lvl3pPr marL="914400" algn="r" rtl="1" eaLnBrk="0">
              <a:spcBef>
                <a:spcPct val="20000"/>
              </a:spcBef>
              <a:buClr>
                <a:srgbClr val="B5AE53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2"/>
                </a:solidFill>
                <a:latin typeface="Tw Cen MT" pitchFamily="34" charset="0"/>
              </a:defRPr>
            </a:lvl3pPr>
            <a:lvl4pPr marL="1279525" algn="r" rtl="1" eaLnBrk="0">
              <a:spcBef>
                <a:spcPct val="20000"/>
              </a:spcBef>
              <a:buClr>
                <a:srgbClr val="848058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4pPr>
            <a:lvl5pPr marL="1554163" algn="r" rtl="1" eaLnBrk="0">
              <a:spcBef>
                <a:spcPct val="20000"/>
              </a:spcBef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5pPr>
            <a:lvl6pPr marL="2011363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6pPr>
            <a:lvl7pPr marL="2468563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7pPr>
            <a:lvl8pPr marL="2925763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8pPr>
            <a:lvl9pPr marL="3382963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9pPr>
          </a:lstStyle>
          <a:p>
            <a:pPr algn="ctr" rtl="0" eaLnBrk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he-IL" sz="4000" b="1" smtClean="0">
                <a:solidFill>
                  <a:srgbClr val="FFFFFF"/>
                </a:solidFill>
                <a:ea typeface="WenQuanYi Micro Hei" charset="0"/>
                <a:cs typeface="Arial" pitchFamily="34" charset="0"/>
              </a:rPr>
              <a:t>Erel Segal-haLevi</a:t>
            </a:r>
          </a:p>
          <a:p>
            <a:pPr algn="ctr" rtl="0" eaLnBrk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en-US" altLang="he-IL" sz="4000" b="1">
              <a:solidFill>
                <a:srgbClr val="FFFFFF"/>
              </a:solidFill>
              <a:ea typeface="WenQuanYi Micro Hei" charset="0"/>
              <a:cs typeface="Arial" pitchFamily="34" charset="0"/>
            </a:endParaRPr>
          </a:p>
          <a:p>
            <a:pPr algn="ctr" rtl="0" ea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he-IL" sz="4000" b="1" smtClean="0">
                <a:solidFill>
                  <a:srgbClr val="FFFFFF"/>
                </a:solidFill>
                <a:ea typeface="WenQuanYi Micro Hei" charset="0"/>
                <a:cs typeface="Arial" pitchFamily="34" charset="0"/>
              </a:rPr>
              <a:t>Advisors</a:t>
            </a:r>
            <a:r>
              <a:rPr lang="en-US" altLang="he-IL" sz="4000" b="1">
                <a:solidFill>
                  <a:srgbClr val="FFFFFF"/>
                </a:solidFill>
                <a:ea typeface="WenQuanYi Micro Hei" charset="0"/>
                <a:cs typeface="Arial" pitchFamily="34" charset="0"/>
              </a:rPr>
              <a:t>:</a:t>
            </a:r>
          </a:p>
          <a:p>
            <a:pPr algn="ctr" rtl="0" ea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he-IL" sz="4000" b="1">
                <a:solidFill>
                  <a:srgbClr val="FFFFFF"/>
                </a:solidFill>
                <a:ea typeface="WenQuanYi Micro Hei" charset="0"/>
                <a:cs typeface="Arial" pitchFamily="34" charset="0"/>
              </a:rPr>
              <a:t>Yonatan </a:t>
            </a:r>
            <a:r>
              <a:rPr lang="en-US" altLang="he-IL" sz="4000" b="1" smtClean="0">
                <a:solidFill>
                  <a:srgbClr val="FFFFFF"/>
                </a:solidFill>
                <a:ea typeface="WenQuanYi Micro Hei" charset="0"/>
                <a:cs typeface="Arial" pitchFamily="34" charset="0"/>
              </a:rPr>
              <a:t>Aumann      Avinatan Hassidim</a:t>
            </a:r>
            <a:br>
              <a:rPr lang="en-US" altLang="he-IL" sz="4000" b="1" smtClean="0">
                <a:solidFill>
                  <a:srgbClr val="FFFFFF"/>
                </a:solidFill>
                <a:ea typeface="WenQuanYi Micro Hei" charset="0"/>
                <a:cs typeface="Arial" pitchFamily="34" charset="0"/>
              </a:rPr>
            </a:br>
            <a:r>
              <a:rPr lang="en-US" altLang="he-IL" sz="4000" b="1" smtClean="0">
                <a:solidFill>
                  <a:srgbClr val="FFFFFF"/>
                </a:solidFill>
                <a:ea typeface="WenQuanYi Micro Hei" charset="0"/>
                <a:cs typeface="Arial" pitchFamily="34" charset="0"/>
              </a:rPr>
              <a:t>Shmuel Nitzan</a:t>
            </a:r>
            <a:endParaRPr lang="en-US" altLang="he-IL" sz="4000" b="1">
              <a:solidFill>
                <a:srgbClr val="FFFFFF"/>
              </a:solidFill>
              <a:ea typeface="WenQuanYi Micro Hei" charset="0"/>
              <a:cs typeface="Arial" pitchFamily="34" charset="0"/>
            </a:endParaRPr>
          </a:p>
        </p:txBody>
      </p:sp>
      <p:pic>
        <p:nvPicPr>
          <p:cNvPr id="819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754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00" name="Rectangle 7"/>
          <p:cNvSpPr>
            <a:spLocks noChangeArrowheads="1"/>
          </p:cNvSpPr>
          <p:nvPr/>
        </p:nvSpPr>
        <p:spPr bwMode="auto">
          <a:xfrm>
            <a:off x="6610350" y="0"/>
            <a:ext cx="2533650" cy="460375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>
              <a:lnSpc>
                <a:spcPct val="100000"/>
              </a:lnSpc>
              <a:buClrTx/>
              <a:buFontTx/>
              <a:buNone/>
            </a:pPr>
            <a:r>
              <a:rPr lang="en-US" altLang="he-IL" sz="2400" b="1">
                <a:solidFill>
                  <a:srgbClr val="FFFFFF"/>
                </a:solidFill>
                <a:ea typeface="WenQuanYi Micro Hei" charset="0"/>
                <a:cs typeface="Arial" pitchFamily="34" charset="0"/>
              </a:rPr>
              <a:t>(Ezekiel 47:14)</a:t>
            </a:r>
          </a:p>
        </p:txBody>
      </p:sp>
    </p:spTree>
  </p:cSld>
  <p:clrMapOvr>
    <a:masterClrMapping/>
  </p:clrMapOvr>
  <p:transition spd="med" advTm="204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1. Geometry</a:t>
            </a:r>
            <a:r>
              <a:rPr lang="en-US" smtClean="0"/>
              <a:t>:   impossibility</a:t>
            </a:r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107950" y="1844675"/>
            <a:ext cx="4264025" cy="417671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371975" y="782959"/>
            <a:ext cx="4664521" cy="595840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r" defTabSz="914400" rtl="1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r" defTabSz="914400" rtl="1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r" defTabSz="914400" rtl="1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r" defTabSz="914400" rtl="1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r" defTabSz="914400" rtl="1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l" rtl="0" fontAlgn="auto">
              <a:lnSpc>
                <a:spcPct val="100000"/>
              </a:lnSpc>
              <a:spcAft>
                <a:spcPts val="0"/>
              </a:spcAft>
              <a:buSzTx/>
              <a:buNone/>
              <a:defRPr/>
            </a:pPr>
            <a:r>
              <a:rPr lang="en-US" sz="3400" smtClean="0">
                <a:solidFill>
                  <a:schemeClr val="tx1"/>
                </a:solidFill>
              </a:rPr>
              <a:t>Can we give each agent </a:t>
            </a:r>
            <a:r>
              <a:rPr lang="en-US" sz="3400" b="1" smtClean="0">
                <a:solidFill>
                  <a:schemeClr val="tx1"/>
                </a:solidFill>
              </a:rPr>
              <a:t>at least 1/2?</a:t>
            </a:r>
            <a:endParaRPr lang="en-US" sz="3400" smtClean="0">
              <a:solidFill>
                <a:schemeClr val="tx1"/>
              </a:solidFill>
            </a:endParaRPr>
          </a:p>
          <a:p>
            <a:pPr algn="l" rtl="0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r>
              <a:rPr lang="en-US" sz="3400" smtClean="0">
                <a:solidFill>
                  <a:schemeClr val="tx1"/>
                </a:solidFill>
              </a:rPr>
              <a:t>In a </a:t>
            </a:r>
            <a:r>
              <a:rPr lang="en-US" sz="3400" b="1" smtClean="0">
                <a:solidFill>
                  <a:schemeClr val="tx1"/>
                </a:solidFill>
              </a:rPr>
              <a:t>rectangle</a:t>
            </a:r>
            <a:r>
              <a:rPr lang="en-US" sz="3400" smtClean="0">
                <a:solidFill>
                  <a:schemeClr val="tx1"/>
                </a:solidFill>
              </a:rPr>
              <a:t>: yes</a:t>
            </a:r>
          </a:p>
          <a:p>
            <a:pPr algn="l" rtl="0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r>
              <a:rPr lang="en-US" sz="3400" smtClean="0">
                <a:solidFill>
                  <a:schemeClr val="tx1"/>
                </a:solidFill>
              </a:rPr>
              <a:t>In a </a:t>
            </a:r>
            <a:r>
              <a:rPr lang="en-US" sz="3400" b="1" smtClean="0">
                <a:solidFill>
                  <a:schemeClr val="tx1"/>
                </a:solidFill>
              </a:rPr>
              <a:t>square</a:t>
            </a:r>
            <a:r>
              <a:rPr lang="en-US" sz="3400" smtClean="0">
                <a:solidFill>
                  <a:schemeClr val="tx1"/>
                </a:solidFill>
              </a:rPr>
              <a:t>?</a:t>
            </a:r>
          </a:p>
          <a:p>
            <a:pPr lvl="1" algn="l" rtl="0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r>
              <a:rPr lang="en-US" sz="3400" smtClean="0">
                <a:solidFill>
                  <a:schemeClr val="tx1"/>
                </a:solidFill>
              </a:rPr>
              <a:t>No! Only at most 1/4. </a:t>
            </a:r>
          </a:p>
          <a:p>
            <a:pPr algn="l" rtl="0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r>
              <a:rPr lang="en-US" sz="3400">
                <a:solidFill>
                  <a:schemeClr val="tx1"/>
                </a:solidFill>
              </a:rPr>
              <a:t>In an </a:t>
            </a:r>
            <a:r>
              <a:rPr lang="en-US" sz="3400" b="1">
                <a:solidFill>
                  <a:schemeClr val="tx1"/>
                </a:solidFill>
              </a:rPr>
              <a:t>R-fat rectangle</a:t>
            </a:r>
            <a:r>
              <a:rPr lang="en-US" sz="3400">
                <a:solidFill>
                  <a:schemeClr val="tx1"/>
                </a:solidFill>
              </a:rPr>
              <a:t>?</a:t>
            </a:r>
            <a:br>
              <a:rPr lang="en-US" sz="3400">
                <a:solidFill>
                  <a:schemeClr val="tx1"/>
                </a:solidFill>
              </a:rPr>
            </a:br>
            <a:r>
              <a:rPr lang="en-US" sz="3400">
                <a:solidFill>
                  <a:schemeClr val="tx1"/>
                </a:solidFill>
              </a:rPr>
              <a:t>     </a:t>
            </a:r>
            <a:r>
              <a:rPr lang="en-US" sz="3400" i="1">
                <a:solidFill>
                  <a:schemeClr val="tx1"/>
                </a:solidFill>
              </a:rPr>
              <a:t> (length/width ≤ R)</a:t>
            </a:r>
          </a:p>
          <a:p>
            <a:pPr lvl="1" algn="l" rtl="0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r>
              <a:rPr lang="en-US" sz="3400" smtClean="0">
                <a:solidFill>
                  <a:schemeClr val="tx1"/>
                </a:solidFill>
              </a:rPr>
              <a:t>No</a:t>
            </a:r>
            <a:r>
              <a:rPr lang="en-US" sz="3400">
                <a:solidFill>
                  <a:schemeClr val="tx1"/>
                </a:solidFill>
              </a:rPr>
              <a:t>! Only at most </a:t>
            </a:r>
            <a:r>
              <a:rPr lang="en-US" sz="3400" smtClean="0">
                <a:solidFill>
                  <a:schemeClr val="tx1"/>
                </a:solidFill>
              </a:rPr>
              <a:t>1/3. </a:t>
            </a:r>
            <a:endParaRPr lang="en-US" sz="340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8769" y="2107122"/>
            <a:ext cx="662831" cy="3645978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330087" y="5301207"/>
            <a:ext cx="3724388" cy="519359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2" name="Oval 11"/>
          <p:cNvSpPr/>
          <p:nvPr/>
        </p:nvSpPr>
        <p:spPr>
          <a:xfrm>
            <a:off x="257175" y="1925638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3" name="Oval 12"/>
          <p:cNvSpPr/>
          <p:nvPr/>
        </p:nvSpPr>
        <p:spPr>
          <a:xfrm>
            <a:off x="141967" y="2069306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4" name="Oval 13"/>
          <p:cNvSpPr/>
          <p:nvPr/>
        </p:nvSpPr>
        <p:spPr>
          <a:xfrm>
            <a:off x="3913188" y="5676899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3943350" y="5783263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235630" y="5664994"/>
            <a:ext cx="282575" cy="28733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7" name="Oval 16"/>
          <p:cNvSpPr/>
          <p:nvPr/>
        </p:nvSpPr>
        <p:spPr>
          <a:xfrm>
            <a:off x="120650" y="5604668"/>
            <a:ext cx="376238" cy="14446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9" name="TextBox 18"/>
          <p:cNvSpPr txBox="1"/>
          <p:nvPr/>
        </p:nvSpPr>
        <p:spPr>
          <a:xfrm>
            <a:off x="107950" y="941537"/>
            <a:ext cx="4166525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2 agents: </a:t>
            </a:r>
            <a:r>
              <a:rPr lang="en-US" sz="2800" dirty="0" smtClean="0">
                <a:solidFill>
                  <a:srgbClr val="00B0F0"/>
                </a:solidFill>
              </a:rPr>
              <a:t>blue</a:t>
            </a:r>
            <a:r>
              <a:rPr lang="en-US" sz="2800" dirty="0" smtClean="0">
                <a:solidFill>
                  <a:schemeClr val="tx1"/>
                </a:solidFill>
              </a:rPr>
              <a:t> and </a:t>
            </a:r>
            <a:r>
              <a:rPr lang="en-US" sz="2800" dirty="0" smtClean="0">
                <a:solidFill>
                  <a:srgbClr val="00B050"/>
                </a:solidFill>
              </a:rPr>
              <a:t>green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9" name="Explosion 2 8"/>
          <p:cNvSpPr/>
          <p:nvPr/>
        </p:nvSpPr>
        <p:spPr>
          <a:xfrm>
            <a:off x="235630" y="5256884"/>
            <a:ext cx="807978" cy="598610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907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1. Geometry</a:t>
            </a:r>
            <a:r>
              <a:rPr lang="en-US" smtClean="0"/>
              <a:t>: </a:t>
            </a:r>
            <a:r>
              <a:rPr lang="en-US"/>
              <a:t>impossibility</a:t>
            </a:r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107950" y="1844675"/>
            <a:ext cx="4264025" cy="417671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 txBox="1">
                <a:spLocks/>
              </p:cNvSpPr>
              <p:nvPr/>
            </p:nvSpPr>
            <p:spPr>
              <a:xfrm>
                <a:off x="4371975" y="782959"/>
                <a:ext cx="4664521" cy="595840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228600" algn="r" defTabSz="914400" rtl="1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28600" algn="r" defTabSz="914400" rtl="1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r" defTabSz="914400" rtl="1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r" defTabSz="914400" rtl="1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r" defTabSz="914400" rtl="1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 typeface="Arial" pitchFamily="34" charset="0"/>
                  <a:buChar char="•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r" defTabSz="914400" rtl="1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011680" indent="-182880" algn="r" defTabSz="914400" rtl="1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r" defTabSz="914400" rtl="1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77440" indent="-182880" algn="r" defTabSz="914400" rtl="1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lvl="1" indent="0" algn="l" rtl="0" fontAlgn="auto">
                  <a:lnSpc>
                    <a:spcPct val="100000"/>
                  </a:lnSpc>
                  <a:spcAft>
                    <a:spcPts val="0"/>
                  </a:spcAft>
                  <a:buClr>
                    <a:schemeClr val="accent1"/>
                  </a:buClr>
                  <a:buSzTx/>
                  <a:buNone/>
                  <a:defRPr/>
                </a:pPr>
                <a:r>
                  <a:rPr lang="en-US" sz="3400" smtClean="0">
                    <a:solidFill>
                      <a:schemeClr val="tx1"/>
                    </a:solidFill>
                  </a:rPr>
                  <a:t>Can we give each agent </a:t>
                </a:r>
                <a:r>
                  <a:rPr lang="en-US" sz="3400" b="1" smtClean="0">
                    <a:solidFill>
                      <a:schemeClr val="tx1"/>
                    </a:solidFill>
                  </a:rPr>
                  <a:t>at least </a:t>
                </a:r>
                <a14:m>
                  <m:oMath xmlns:m="http://schemas.openxmlformats.org/officeDocument/2006/math">
                    <m:r>
                      <a:rPr lang="en-US" sz="340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  <m:r>
                      <a:rPr lang="en-US" sz="3400">
                        <a:solidFill>
                          <a:schemeClr val="tx1"/>
                        </a:solidFill>
                        <a:latin typeface="Cambria Math"/>
                      </a:rPr>
                      <m:t>/</m:t>
                    </m:r>
                    <m:r>
                      <a:rPr lang="en-US" sz="3400" i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sz="3400">
                    <a:solidFill>
                      <a:schemeClr val="tx1"/>
                    </a:solidFill>
                  </a:rPr>
                  <a:t> </a:t>
                </a:r>
                <a:r>
                  <a:rPr lang="en-US" sz="3400" b="1" smtClean="0">
                    <a:solidFill>
                      <a:schemeClr val="tx1"/>
                    </a:solidFill>
                  </a:rPr>
                  <a:t>?</a:t>
                </a:r>
                <a:endParaRPr lang="en-US" sz="3400" smtClean="0">
                  <a:solidFill>
                    <a:schemeClr val="tx1"/>
                  </a:solidFill>
                </a:endParaRPr>
              </a:p>
              <a:p>
                <a:pPr algn="l" rtl="0" fontAlgn="auto">
                  <a:lnSpc>
                    <a:spcPct val="100000"/>
                  </a:lnSpc>
                  <a:spcAft>
                    <a:spcPts val="0"/>
                  </a:spcAft>
                  <a:buSzTx/>
                  <a:defRPr/>
                </a:pPr>
                <a:r>
                  <a:rPr lang="en-US" sz="3400" smtClean="0">
                    <a:solidFill>
                      <a:schemeClr val="tx1"/>
                    </a:solidFill>
                  </a:rPr>
                  <a:t>In a </a:t>
                </a:r>
                <a:r>
                  <a:rPr lang="en-US" sz="3400" b="1" smtClean="0">
                    <a:solidFill>
                      <a:schemeClr val="tx1"/>
                    </a:solidFill>
                  </a:rPr>
                  <a:t>rectangle</a:t>
                </a:r>
                <a:r>
                  <a:rPr lang="en-US" sz="3400" smtClean="0">
                    <a:solidFill>
                      <a:schemeClr val="tx1"/>
                    </a:solidFill>
                  </a:rPr>
                  <a:t>: yes</a:t>
                </a:r>
              </a:p>
              <a:p>
                <a:pPr algn="l" rtl="0" fontAlgn="auto">
                  <a:lnSpc>
                    <a:spcPct val="100000"/>
                  </a:lnSpc>
                  <a:spcAft>
                    <a:spcPts val="0"/>
                  </a:spcAft>
                  <a:buSzTx/>
                  <a:defRPr/>
                </a:pPr>
                <a:r>
                  <a:rPr lang="en-US" sz="3400" smtClean="0">
                    <a:solidFill>
                      <a:schemeClr val="tx1"/>
                    </a:solidFill>
                  </a:rPr>
                  <a:t>In a </a:t>
                </a:r>
                <a:r>
                  <a:rPr lang="en-US" sz="3400" b="1" smtClean="0">
                    <a:solidFill>
                      <a:schemeClr val="tx1"/>
                    </a:solidFill>
                  </a:rPr>
                  <a:t>square</a:t>
                </a:r>
                <a:r>
                  <a:rPr lang="en-US" sz="3400" smtClean="0">
                    <a:solidFill>
                      <a:schemeClr val="tx1"/>
                    </a:solidFill>
                  </a:rPr>
                  <a:t>?</a:t>
                </a:r>
              </a:p>
              <a:p>
                <a:pPr lvl="1" algn="l" rtl="0" fontAlgn="auto">
                  <a:lnSpc>
                    <a:spcPct val="100000"/>
                  </a:lnSpc>
                  <a:spcAft>
                    <a:spcPts val="0"/>
                  </a:spcAft>
                  <a:buSzTx/>
                  <a:defRPr/>
                </a:pPr>
                <a:r>
                  <a:rPr lang="en-US" sz="3400">
                    <a:solidFill>
                      <a:schemeClr val="tx1"/>
                    </a:solidFill>
                  </a:rPr>
                  <a:t>At most </a:t>
                </a:r>
                <a14:m>
                  <m:oMath xmlns:m="http://schemas.openxmlformats.org/officeDocument/2006/math">
                    <m:r>
                      <a:rPr lang="en-US" sz="340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  <m:r>
                      <a:rPr lang="en-US" sz="3400">
                        <a:solidFill>
                          <a:schemeClr val="tx1"/>
                        </a:solidFill>
                        <a:latin typeface="Cambria Math"/>
                      </a:rPr>
                      <m:t>/(</m:t>
                    </m:r>
                    <m:r>
                      <a:rPr lang="en-US" sz="3400">
                        <a:solidFill>
                          <a:schemeClr val="tx1"/>
                        </a:solidFill>
                        <a:latin typeface="Cambria Math"/>
                      </a:rPr>
                      <m:t>2</m:t>
                    </m:r>
                    <m:r>
                      <a:rPr lang="en-US" sz="3400" i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  <m:r>
                      <a:rPr lang="en-US" sz="340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3400" smtClean="0">
                    <a:solidFill>
                      <a:schemeClr val="tx1"/>
                    </a:solidFill>
                  </a:rPr>
                  <a:t> </a:t>
                </a:r>
              </a:p>
              <a:p>
                <a:pPr algn="l" rtl="0" fontAlgn="auto">
                  <a:lnSpc>
                    <a:spcPct val="100000"/>
                  </a:lnSpc>
                  <a:spcAft>
                    <a:spcPts val="0"/>
                  </a:spcAft>
                  <a:buSzTx/>
                  <a:defRPr/>
                </a:pPr>
                <a:r>
                  <a:rPr lang="en-US" sz="3400">
                    <a:solidFill>
                      <a:schemeClr val="tx1"/>
                    </a:solidFill>
                  </a:rPr>
                  <a:t>In an </a:t>
                </a:r>
                <a:r>
                  <a:rPr lang="en-US" sz="3400" b="1">
                    <a:solidFill>
                      <a:schemeClr val="tx1"/>
                    </a:solidFill>
                  </a:rPr>
                  <a:t>R-fat rectangle</a:t>
                </a:r>
                <a:r>
                  <a:rPr lang="en-US" sz="3400" smtClean="0">
                    <a:solidFill>
                      <a:schemeClr val="tx1"/>
                    </a:solidFill>
                  </a:rPr>
                  <a:t>?</a:t>
                </a:r>
                <a:endParaRPr lang="en-US" sz="3400" i="1">
                  <a:solidFill>
                    <a:schemeClr val="tx1"/>
                  </a:solidFill>
                </a:endParaRPr>
              </a:p>
              <a:p>
                <a:pPr lvl="1" algn="l" rtl="0" fontAlgn="auto">
                  <a:lnSpc>
                    <a:spcPct val="100000"/>
                  </a:lnSpc>
                  <a:spcAft>
                    <a:spcPts val="0"/>
                  </a:spcAft>
                  <a:buSzTx/>
                  <a:defRPr/>
                </a:pPr>
                <a:r>
                  <a:rPr lang="en-US" sz="3400" smtClean="0">
                    <a:solidFill>
                      <a:schemeClr val="tx1"/>
                    </a:solidFill>
                  </a:rPr>
                  <a:t>At </a:t>
                </a:r>
                <a:r>
                  <a:rPr lang="en-US" sz="3400">
                    <a:solidFill>
                      <a:schemeClr val="tx1"/>
                    </a:solidFill>
                  </a:rPr>
                  <a:t>most </a:t>
                </a:r>
                <a14:m>
                  <m:oMath xmlns:m="http://schemas.openxmlformats.org/officeDocument/2006/math">
                    <m:r>
                      <a:rPr lang="en-US" sz="340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  <m:r>
                      <a:rPr lang="en-US" sz="3400">
                        <a:solidFill>
                          <a:schemeClr val="tx1"/>
                        </a:solidFill>
                        <a:latin typeface="Cambria Math"/>
                      </a:rPr>
                      <m:t>/(</m:t>
                    </m:r>
                    <m:r>
                      <a:rPr lang="en-US" sz="3400">
                        <a:solidFill>
                          <a:schemeClr val="tx1"/>
                        </a:solidFill>
                        <a:latin typeface="Cambria Math"/>
                      </a:rPr>
                      <m:t>2</m:t>
                    </m:r>
                    <m:r>
                      <a:rPr lang="en-US" sz="3400" i="1" smtClean="0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  <m:r>
                      <a:rPr lang="en-US" sz="3400" b="0" i="0" smtClea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r>
                      <a:rPr lang="en-US" sz="3400" b="0" i="0" smtClean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  <m:r>
                      <a:rPr lang="en-US" sz="340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3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975" y="782959"/>
                <a:ext cx="4664521" cy="5958409"/>
              </a:xfrm>
              <a:prstGeom prst="rect">
                <a:avLst/>
              </a:prstGeom>
              <a:blipFill rotWithShape="1">
                <a:blip r:embed="rId2"/>
                <a:stretch>
                  <a:fillRect l="-1046" t="-1431" r="-13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57175" y="1925638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4" name="Oval 13"/>
          <p:cNvSpPr/>
          <p:nvPr/>
        </p:nvSpPr>
        <p:spPr>
          <a:xfrm>
            <a:off x="3913188" y="5676899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232309" y="5633527"/>
            <a:ext cx="282575" cy="28733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339862" y="941537"/>
                <a:ext cx="1800200" cy="578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indent="0"/>
                <a14:m>
                  <m:oMath xmlns:m="http://schemas.openxmlformats.org/officeDocument/2006/math">
                    <m:r>
                      <a:rPr lang="en-US" sz="3400" i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sz="3400">
                    <a:solidFill>
                      <a:schemeClr val="tx1"/>
                    </a:solidFill>
                  </a:rPr>
                  <a:t> </a:t>
                </a:r>
                <a:r>
                  <a:rPr lang="en-US" sz="2800" smtClean="0">
                    <a:solidFill>
                      <a:schemeClr val="tx1"/>
                    </a:solidFill>
                  </a:rPr>
                  <a:t> agents</a:t>
                </a:r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862" y="941537"/>
                <a:ext cx="1800200" cy="578941"/>
              </a:xfrm>
              <a:prstGeom prst="rect">
                <a:avLst/>
              </a:prstGeom>
              <a:blipFill rotWithShape="1">
                <a:blip r:embed="rId3"/>
                <a:stretch>
                  <a:fillRect t="-4211" r="-2034" b="-252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/>
          <p:cNvSpPr/>
          <p:nvPr/>
        </p:nvSpPr>
        <p:spPr>
          <a:xfrm>
            <a:off x="257174" y="5118582"/>
            <a:ext cx="282575" cy="28733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20" name="Oval 19"/>
          <p:cNvSpPr/>
          <p:nvPr/>
        </p:nvSpPr>
        <p:spPr>
          <a:xfrm>
            <a:off x="683568" y="5616208"/>
            <a:ext cx="282575" cy="28733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21" name="Oval 20"/>
          <p:cNvSpPr/>
          <p:nvPr/>
        </p:nvSpPr>
        <p:spPr>
          <a:xfrm>
            <a:off x="3913188" y="2024278"/>
            <a:ext cx="282575" cy="28733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211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</a:t>
            </a:r>
            <a:r>
              <a:rPr lang="en-US" smtClean="0"/>
              <a:t>. Geometry</a:t>
            </a:r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107950" y="1844675"/>
            <a:ext cx="4264025" cy="417671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371975" y="782959"/>
            <a:ext cx="4664521" cy="595840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r" defTabSz="914400" rtl="1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r" defTabSz="914400" rtl="1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r" defTabSz="914400" rtl="1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r" defTabSz="914400" rtl="1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r" defTabSz="914400" rtl="1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l" rtl="0" fontAlgn="auto">
              <a:lnSpc>
                <a:spcPct val="100000"/>
              </a:lnSpc>
              <a:spcAft>
                <a:spcPts val="0"/>
              </a:spcAft>
              <a:buSzTx/>
              <a:buNone/>
              <a:defRPr/>
            </a:pPr>
            <a:r>
              <a:rPr lang="en-US" sz="3600" smtClean="0">
                <a:solidFill>
                  <a:schemeClr val="tx1"/>
                </a:solidFill>
              </a:rPr>
              <a:t>Can we give each agent </a:t>
            </a:r>
            <a:r>
              <a:rPr lang="en-US" sz="3600" b="1" smtClean="0">
                <a:solidFill>
                  <a:schemeClr val="tx1"/>
                </a:solidFill>
              </a:rPr>
              <a:t>at least 1/2?</a:t>
            </a:r>
            <a:endParaRPr lang="en-US" sz="3600" smtClean="0">
              <a:solidFill>
                <a:schemeClr val="tx1"/>
              </a:solidFill>
            </a:endParaRPr>
          </a:p>
          <a:p>
            <a:pPr algn="l" rtl="0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r>
              <a:rPr lang="en-US" sz="3600" smtClean="0">
                <a:solidFill>
                  <a:schemeClr val="tx1"/>
                </a:solidFill>
              </a:rPr>
              <a:t>In a </a:t>
            </a:r>
            <a:r>
              <a:rPr lang="en-US" sz="3600" b="1" smtClean="0">
                <a:solidFill>
                  <a:schemeClr val="tx1"/>
                </a:solidFill>
              </a:rPr>
              <a:t>rectangle</a:t>
            </a:r>
            <a:r>
              <a:rPr lang="en-US" sz="3600" smtClean="0">
                <a:solidFill>
                  <a:schemeClr val="tx1"/>
                </a:solidFill>
              </a:rPr>
              <a:t>: yes</a:t>
            </a:r>
          </a:p>
          <a:p>
            <a:pPr algn="l" rtl="0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r>
              <a:rPr lang="en-US" sz="3600" smtClean="0">
                <a:solidFill>
                  <a:schemeClr val="tx1"/>
                </a:solidFill>
              </a:rPr>
              <a:t>In a </a:t>
            </a:r>
            <a:r>
              <a:rPr lang="en-US" sz="3600" b="1" smtClean="0">
                <a:solidFill>
                  <a:schemeClr val="tx1"/>
                </a:solidFill>
              </a:rPr>
              <a:t>square</a:t>
            </a:r>
            <a:r>
              <a:rPr lang="en-US" sz="3600" smtClean="0">
                <a:solidFill>
                  <a:schemeClr val="tx1"/>
                </a:solidFill>
              </a:rPr>
              <a:t>?</a:t>
            </a:r>
          </a:p>
          <a:p>
            <a:pPr lvl="1" algn="l" rtl="0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r>
              <a:rPr lang="en-US" sz="3200" smtClean="0">
                <a:solidFill>
                  <a:schemeClr val="tx1"/>
                </a:solidFill>
              </a:rPr>
              <a:t>No! Only at most 1/4. </a:t>
            </a:r>
            <a:br>
              <a:rPr lang="en-US" sz="3200" smtClean="0">
                <a:solidFill>
                  <a:schemeClr val="tx1"/>
                </a:solidFill>
              </a:rPr>
            </a:br>
            <a:endParaRPr lang="en-US" sz="3200" smtClean="0">
              <a:solidFill>
                <a:schemeClr val="tx1"/>
              </a:solidFill>
            </a:endParaRPr>
          </a:p>
          <a:p>
            <a:pPr algn="l" rtl="0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r>
              <a:rPr lang="en-US" sz="3600" smtClean="0">
                <a:solidFill>
                  <a:schemeClr val="tx1"/>
                </a:solidFill>
              </a:rPr>
              <a:t>Can we always give both agents 1/4</a:t>
            </a:r>
            <a:br>
              <a:rPr lang="en-US" sz="3600" smtClean="0">
                <a:solidFill>
                  <a:schemeClr val="tx1"/>
                </a:solidFill>
              </a:rPr>
            </a:br>
            <a:r>
              <a:rPr lang="en-US" sz="3600" smtClean="0">
                <a:solidFill>
                  <a:schemeClr val="tx1"/>
                </a:solidFill>
              </a:rPr>
              <a:t>in a square?</a:t>
            </a:r>
          </a:p>
          <a:p>
            <a:pPr lvl="1" algn="l" rtl="0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r>
              <a:rPr lang="en-US" sz="3200" b="1" smtClean="0">
                <a:solidFill>
                  <a:schemeClr val="tx1"/>
                </a:solidFill>
              </a:rPr>
              <a:t>Yes!</a:t>
            </a:r>
          </a:p>
          <a:p>
            <a:pPr marL="114300" indent="0" algn="l" rtl="0" fontAlgn="auto">
              <a:lnSpc>
                <a:spcPct val="100000"/>
              </a:lnSpc>
              <a:spcAft>
                <a:spcPts val="0"/>
              </a:spcAft>
              <a:buSzTx/>
              <a:buNone/>
              <a:defRPr/>
            </a:pP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8463" y="2378075"/>
            <a:ext cx="2914650" cy="280987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712788" y="2762250"/>
            <a:ext cx="3027362" cy="2990850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9" name="Explosion 2 8"/>
          <p:cNvSpPr/>
          <p:nvPr/>
        </p:nvSpPr>
        <p:spPr>
          <a:xfrm>
            <a:off x="1758950" y="3783013"/>
            <a:ext cx="935038" cy="677862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0" name="Oval 9"/>
          <p:cNvSpPr/>
          <p:nvPr/>
        </p:nvSpPr>
        <p:spPr>
          <a:xfrm>
            <a:off x="3995738" y="1982788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1" name="Oval 10"/>
          <p:cNvSpPr/>
          <p:nvPr/>
        </p:nvSpPr>
        <p:spPr>
          <a:xfrm>
            <a:off x="3603625" y="2078038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2" name="Oval 11"/>
          <p:cNvSpPr/>
          <p:nvPr/>
        </p:nvSpPr>
        <p:spPr>
          <a:xfrm>
            <a:off x="257175" y="1925638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3" name="Oval 12"/>
          <p:cNvSpPr/>
          <p:nvPr/>
        </p:nvSpPr>
        <p:spPr>
          <a:xfrm>
            <a:off x="165100" y="2306638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4" name="Oval 13"/>
          <p:cNvSpPr/>
          <p:nvPr/>
        </p:nvSpPr>
        <p:spPr>
          <a:xfrm>
            <a:off x="3630613" y="5627688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3943350" y="5783263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571500" y="5676900"/>
            <a:ext cx="282575" cy="28733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7" name="Oval 16"/>
          <p:cNvSpPr/>
          <p:nvPr/>
        </p:nvSpPr>
        <p:spPr>
          <a:xfrm>
            <a:off x="168275" y="5114925"/>
            <a:ext cx="376238" cy="14446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9" name="TextBox 18"/>
          <p:cNvSpPr txBox="1"/>
          <p:nvPr/>
        </p:nvSpPr>
        <p:spPr>
          <a:xfrm>
            <a:off x="107950" y="941537"/>
            <a:ext cx="4166525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2 agents: </a:t>
            </a:r>
            <a:r>
              <a:rPr lang="en-US" sz="2800" dirty="0" smtClean="0">
                <a:solidFill>
                  <a:srgbClr val="00B0F0"/>
                </a:solidFill>
              </a:rPr>
              <a:t>blue</a:t>
            </a:r>
            <a:r>
              <a:rPr lang="en-US" sz="2800" dirty="0" smtClean="0">
                <a:solidFill>
                  <a:schemeClr val="tx1"/>
                </a:solidFill>
              </a:rPr>
              <a:t> and </a:t>
            </a:r>
            <a:r>
              <a:rPr lang="en-US" sz="2800" dirty="0" smtClean="0">
                <a:solidFill>
                  <a:srgbClr val="00B050"/>
                </a:solidFill>
              </a:rPr>
              <a:t>green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9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1. Geometry:   division procedure</a:t>
            </a:r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109538" y="1825625"/>
            <a:ext cx="4105275" cy="402113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067944" y="764704"/>
            <a:ext cx="5076055" cy="492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228600" algn="r" rtl="1" eaLnBrk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w Cen MT" pitchFamily="34" charset="0"/>
              </a:defRPr>
            </a:lvl1pPr>
            <a:lvl2pPr marL="639763" indent="-228600" algn="r" rtl="1" eaLnBrk="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w Cen MT" pitchFamily="34" charset="0"/>
              </a:defRPr>
            </a:lvl2pPr>
            <a:lvl3pPr marL="914400" algn="r" rtl="1" eaLnBrk="0">
              <a:spcBef>
                <a:spcPct val="20000"/>
              </a:spcBef>
              <a:buClr>
                <a:srgbClr val="B5AE53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w Cen MT" pitchFamily="34" charset="0"/>
              </a:defRPr>
            </a:lvl3pPr>
            <a:lvl4pPr marL="1279525" algn="r" rtl="1" eaLnBrk="0">
              <a:spcBef>
                <a:spcPct val="20000"/>
              </a:spcBef>
              <a:buClr>
                <a:srgbClr val="848058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4pPr>
            <a:lvl5pPr marL="1554163" algn="r" rtl="1" eaLnBrk="0">
              <a:spcBef>
                <a:spcPct val="20000"/>
              </a:spcBef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5pPr>
            <a:lvl6pPr marL="20113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6pPr>
            <a:lvl7pPr marL="24685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7pPr>
            <a:lvl8pPr marL="29257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8pPr>
            <a:lvl9pPr marL="33829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9pPr>
          </a:lstStyle>
          <a:p>
            <a:pPr algn="l" defTabSz="914400" rtl="0" eaLnBrk="1" hangingPunct="1">
              <a:lnSpc>
                <a:spcPct val="100000"/>
              </a:lnSpc>
              <a:buSzTx/>
            </a:pPr>
            <a:r>
              <a:rPr lang="en-US" altLang="he-IL" sz="3600" smtClean="0">
                <a:solidFill>
                  <a:schemeClr val="tx1"/>
                </a:solidFill>
                <a:latin typeface="+mn-lt"/>
              </a:rPr>
              <a:t>Divide to 4 quarters. </a:t>
            </a:r>
          </a:p>
          <a:p>
            <a:pPr algn="l" defTabSz="914400" rtl="0" eaLnBrk="1" hangingPunct="1">
              <a:lnSpc>
                <a:spcPct val="100000"/>
              </a:lnSpc>
              <a:buSzTx/>
            </a:pPr>
            <a:r>
              <a:rPr lang="en-US" altLang="he-IL" sz="3600" smtClean="0">
                <a:solidFill>
                  <a:schemeClr val="tx1"/>
                </a:solidFill>
                <a:latin typeface="+mn-lt"/>
              </a:rPr>
              <a:t>Each agent chooses favorite quarter.</a:t>
            </a:r>
          </a:p>
          <a:p>
            <a:pPr algn="l" defTabSz="914400" rtl="0" eaLnBrk="1" hangingPunct="1">
              <a:lnSpc>
                <a:spcPct val="100000"/>
              </a:lnSpc>
              <a:buSzTx/>
            </a:pPr>
            <a:r>
              <a:rPr lang="en-US" altLang="he-IL" sz="3600" b="1" smtClean="0">
                <a:solidFill>
                  <a:schemeClr val="tx1"/>
                </a:solidFill>
                <a:latin typeface="+mn-lt"/>
              </a:rPr>
              <a:t>Easy case</a:t>
            </a:r>
            <a:r>
              <a:rPr lang="en-US" altLang="he-IL" sz="3600" i="1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he-IL" sz="3600" smtClean="0">
                <a:solidFill>
                  <a:schemeClr val="tx1"/>
                </a:solidFill>
                <a:latin typeface="+mn-lt"/>
              </a:rPr>
              <a:t>different choices.</a:t>
            </a:r>
          </a:p>
          <a:p>
            <a:pPr lvl="1" algn="l" defTabSz="914400" rtl="0" eaLnBrk="1" hangingPunct="1">
              <a:lnSpc>
                <a:spcPct val="100000"/>
              </a:lnSpc>
              <a:buSzTx/>
            </a:pPr>
            <a:r>
              <a:rPr lang="en-US" altLang="he-IL" sz="3200" smtClean="0">
                <a:solidFill>
                  <a:schemeClr val="tx1"/>
                </a:solidFill>
                <a:latin typeface="+mn-lt"/>
              </a:rPr>
              <a:t>Allocate </a:t>
            </a:r>
            <a:r>
              <a:rPr lang="en-US" altLang="he-IL" sz="3200">
                <a:solidFill>
                  <a:schemeClr val="tx1"/>
                </a:solidFill>
                <a:latin typeface="+mn-lt"/>
              </a:rPr>
              <a:t>choices and finish.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09538" y="1825625"/>
            <a:ext cx="4105275" cy="4021138"/>
            <a:chOff x="109538" y="1825625"/>
            <a:chExt cx="4105275" cy="4021138"/>
          </a:xfrm>
        </p:grpSpPr>
        <p:cxnSp>
          <p:nvCxnSpPr>
            <p:cNvPr id="7" name="Straight Connector 6"/>
            <p:cNvCxnSpPr>
              <a:stCxn id="4" idx="0"/>
              <a:endCxn id="4" idx="2"/>
            </p:cNvCxnSpPr>
            <p:nvPr/>
          </p:nvCxnSpPr>
          <p:spPr>
            <a:xfrm>
              <a:off x="2162175" y="1825625"/>
              <a:ext cx="0" cy="402113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4" idx="1"/>
              <a:endCxn id="4" idx="3"/>
            </p:cNvCxnSpPr>
            <p:nvPr/>
          </p:nvCxnSpPr>
          <p:spPr>
            <a:xfrm>
              <a:off x="109538" y="3836988"/>
              <a:ext cx="41052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11188" y="4279900"/>
            <a:ext cx="902811" cy="114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he-IL" sz="7200" b="1" smtClean="0">
                <a:solidFill>
                  <a:srgbClr val="00B050"/>
                </a:solidFill>
              </a:rPr>
              <a:t>G</a:t>
            </a:r>
            <a:endParaRPr lang="he-IL" altLang="he-IL" sz="7200" b="1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801938" y="2349500"/>
            <a:ext cx="851515" cy="114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he-IL" sz="7200" b="1" smtClean="0">
                <a:solidFill>
                  <a:srgbClr val="00B0F0"/>
                </a:solidFill>
              </a:rPr>
              <a:t>B</a:t>
            </a:r>
            <a:endParaRPr lang="he-IL" altLang="he-IL" sz="7200" b="1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5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1. Geometry:   division </a:t>
            </a:r>
            <a:r>
              <a:rPr lang="en-US"/>
              <a:t>procedure</a:t>
            </a:r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109538" y="1825625"/>
            <a:ext cx="4105275" cy="402113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09538" y="1825625"/>
            <a:ext cx="4105275" cy="4021138"/>
            <a:chOff x="109538" y="1825625"/>
            <a:chExt cx="4105275" cy="4021138"/>
          </a:xfrm>
        </p:grpSpPr>
        <p:cxnSp>
          <p:nvCxnSpPr>
            <p:cNvPr id="7" name="Straight Connector 6"/>
            <p:cNvCxnSpPr>
              <a:stCxn id="4" idx="0"/>
              <a:endCxn id="4" idx="2"/>
            </p:cNvCxnSpPr>
            <p:nvPr/>
          </p:nvCxnSpPr>
          <p:spPr>
            <a:xfrm>
              <a:off x="2162175" y="1825625"/>
              <a:ext cx="0" cy="402113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4" idx="1"/>
              <a:endCxn id="4" idx="3"/>
            </p:cNvCxnSpPr>
            <p:nvPr/>
          </p:nvCxnSpPr>
          <p:spPr>
            <a:xfrm>
              <a:off x="109538" y="3836988"/>
              <a:ext cx="41052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11188" y="4279900"/>
            <a:ext cx="902811" cy="114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he-IL" sz="7200" b="1" smtClean="0">
                <a:solidFill>
                  <a:srgbClr val="00B050"/>
                </a:solidFill>
              </a:rPr>
              <a:t>G</a:t>
            </a:r>
            <a:endParaRPr lang="he-IL" altLang="he-IL" sz="7200" b="1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310660" y="4279900"/>
            <a:ext cx="851515" cy="114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he-IL" sz="7200" b="1" smtClean="0">
                <a:solidFill>
                  <a:srgbClr val="00B0F0"/>
                </a:solidFill>
              </a:rPr>
              <a:t>B</a:t>
            </a:r>
            <a:endParaRPr lang="he-IL" altLang="he-IL" sz="7200" b="1">
              <a:solidFill>
                <a:srgbClr val="00B0F0"/>
              </a:solidFill>
            </a:endParaRPr>
          </a:p>
        </p:txBody>
      </p:sp>
      <p:sp>
        <p:nvSpPr>
          <p:cNvPr id="11" name="Content Placeholder 3"/>
          <p:cNvSpPr txBox="1">
            <a:spLocks/>
          </p:cNvSpPr>
          <p:nvPr/>
        </p:nvSpPr>
        <p:spPr bwMode="auto">
          <a:xfrm>
            <a:off x="4066768" y="764704"/>
            <a:ext cx="5076055" cy="5473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228600" algn="r" rtl="1" eaLnBrk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w Cen MT" pitchFamily="34" charset="0"/>
              </a:defRPr>
            </a:lvl1pPr>
            <a:lvl2pPr marL="639763" indent="-228600" algn="r" rtl="1" eaLnBrk="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w Cen MT" pitchFamily="34" charset="0"/>
              </a:defRPr>
            </a:lvl2pPr>
            <a:lvl3pPr marL="914400" algn="r" rtl="1" eaLnBrk="0">
              <a:spcBef>
                <a:spcPct val="20000"/>
              </a:spcBef>
              <a:buClr>
                <a:srgbClr val="B5AE53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w Cen MT" pitchFamily="34" charset="0"/>
              </a:defRPr>
            </a:lvl3pPr>
            <a:lvl4pPr marL="1279525" algn="r" rtl="1" eaLnBrk="0">
              <a:spcBef>
                <a:spcPct val="20000"/>
              </a:spcBef>
              <a:buClr>
                <a:srgbClr val="848058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4pPr>
            <a:lvl5pPr marL="1554163" algn="r" rtl="1" eaLnBrk="0">
              <a:spcBef>
                <a:spcPct val="20000"/>
              </a:spcBef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5pPr>
            <a:lvl6pPr marL="20113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6pPr>
            <a:lvl7pPr marL="24685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7pPr>
            <a:lvl8pPr marL="29257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8pPr>
            <a:lvl9pPr marL="33829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9pPr>
          </a:lstStyle>
          <a:p>
            <a:pPr algn="l" defTabSz="914400" rtl="0" eaLnBrk="1" hangingPunct="1">
              <a:lnSpc>
                <a:spcPct val="100000"/>
              </a:lnSpc>
              <a:buSzTx/>
            </a:pPr>
            <a:r>
              <a:rPr lang="en-US" altLang="he-IL" sz="3600">
                <a:solidFill>
                  <a:schemeClr val="tx1"/>
                </a:solidFill>
                <a:latin typeface="+mn-lt"/>
              </a:rPr>
              <a:t>Divide to 4 quarters. </a:t>
            </a:r>
          </a:p>
          <a:p>
            <a:pPr algn="l" defTabSz="914400" rtl="0" eaLnBrk="1" hangingPunct="1">
              <a:lnSpc>
                <a:spcPct val="100000"/>
              </a:lnSpc>
              <a:buSzTx/>
            </a:pPr>
            <a:r>
              <a:rPr lang="en-US" altLang="he-IL" sz="3600">
                <a:solidFill>
                  <a:schemeClr val="tx1"/>
                </a:solidFill>
                <a:latin typeface="+mn-lt"/>
              </a:rPr>
              <a:t>Each agent chooses favorite quarter.</a:t>
            </a:r>
          </a:p>
          <a:p>
            <a:pPr algn="l" defTabSz="914400" rtl="0" eaLnBrk="1" hangingPunct="1">
              <a:lnSpc>
                <a:spcPct val="100000"/>
              </a:lnSpc>
              <a:buSzTx/>
            </a:pPr>
            <a:r>
              <a:rPr lang="en-US" altLang="he-IL" sz="3600" b="1" smtClean="0">
                <a:solidFill>
                  <a:schemeClr val="tx1"/>
                </a:solidFill>
                <a:latin typeface="+mn-lt"/>
              </a:rPr>
              <a:t>Hard case</a:t>
            </a:r>
            <a:r>
              <a:rPr lang="en-US" altLang="he-IL" sz="3600" i="1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en-US" altLang="he-IL" sz="3600" smtClean="0">
                <a:solidFill>
                  <a:schemeClr val="tx1"/>
                </a:solidFill>
                <a:latin typeface="+mn-lt"/>
              </a:rPr>
              <a:t>same choice.</a:t>
            </a:r>
          </a:p>
          <a:p>
            <a:pPr lvl="1" algn="l" defTabSz="914400" rtl="0" eaLnBrk="1" hangingPunct="1">
              <a:lnSpc>
                <a:spcPct val="100000"/>
              </a:lnSpc>
              <a:buSzTx/>
            </a:pPr>
            <a:r>
              <a:rPr lang="en-US" altLang="he-IL" sz="3200">
                <a:solidFill>
                  <a:schemeClr val="tx1"/>
                </a:solidFill>
                <a:latin typeface="+mn-lt"/>
              </a:rPr>
              <a:t>E</a:t>
            </a:r>
            <a:r>
              <a:rPr lang="en-US" altLang="he-IL" sz="3200" smtClean="0">
                <a:solidFill>
                  <a:schemeClr val="tx1"/>
                </a:solidFill>
                <a:latin typeface="+mn-lt"/>
              </a:rPr>
              <a:t>ach agent marks corner-square inside choice, with value exactly 1/4.</a:t>
            </a:r>
            <a:endParaRPr lang="en-US" altLang="he-IL" sz="3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4206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1. Geometry:   division procedure</a:t>
            </a:r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109538" y="1825625"/>
            <a:ext cx="4105275" cy="402113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09538" y="1825625"/>
            <a:ext cx="4105275" cy="4021138"/>
            <a:chOff x="109538" y="1825625"/>
            <a:chExt cx="4105275" cy="4021138"/>
          </a:xfrm>
        </p:grpSpPr>
        <p:cxnSp>
          <p:nvCxnSpPr>
            <p:cNvPr id="7" name="Straight Connector 6"/>
            <p:cNvCxnSpPr>
              <a:stCxn id="4" idx="0"/>
              <a:endCxn id="4" idx="2"/>
            </p:cNvCxnSpPr>
            <p:nvPr/>
          </p:nvCxnSpPr>
          <p:spPr>
            <a:xfrm>
              <a:off x="2162175" y="1825625"/>
              <a:ext cx="0" cy="402113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4" idx="1"/>
              <a:endCxn id="4" idx="3"/>
            </p:cNvCxnSpPr>
            <p:nvPr/>
          </p:nvCxnSpPr>
          <p:spPr>
            <a:xfrm>
              <a:off x="109538" y="3836988"/>
              <a:ext cx="41052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3"/>
          <p:cNvSpPr txBox="1">
            <a:spLocks/>
          </p:cNvSpPr>
          <p:nvPr/>
        </p:nvSpPr>
        <p:spPr bwMode="auto">
          <a:xfrm>
            <a:off x="4067945" y="692696"/>
            <a:ext cx="5076055" cy="5473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228600" algn="r" rtl="1" eaLnBrk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w Cen MT" pitchFamily="34" charset="0"/>
              </a:defRPr>
            </a:lvl1pPr>
            <a:lvl2pPr marL="639763" indent="-228600" algn="r" rtl="1" eaLnBrk="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w Cen MT" pitchFamily="34" charset="0"/>
              </a:defRPr>
            </a:lvl2pPr>
            <a:lvl3pPr marL="914400" algn="r" rtl="1" eaLnBrk="0">
              <a:spcBef>
                <a:spcPct val="20000"/>
              </a:spcBef>
              <a:buClr>
                <a:srgbClr val="B5AE53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w Cen MT" pitchFamily="34" charset="0"/>
              </a:defRPr>
            </a:lvl3pPr>
            <a:lvl4pPr marL="1279525" algn="r" rtl="1" eaLnBrk="0">
              <a:spcBef>
                <a:spcPct val="20000"/>
              </a:spcBef>
              <a:buClr>
                <a:srgbClr val="848058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4pPr>
            <a:lvl5pPr marL="1554163" algn="r" rtl="1" eaLnBrk="0">
              <a:spcBef>
                <a:spcPct val="20000"/>
              </a:spcBef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5pPr>
            <a:lvl6pPr marL="20113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6pPr>
            <a:lvl7pPr marL="24685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7pPr>
            <a:lvl8pPr marL="29257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8pPr>
            <a:lvl9pPr marL="33829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9pPr>
          </a:lstStyle>
          <a:p>
            <a:pPr algn="l" defTabSz="914400" rtl="0" eaLnBrk="1" hangingPunct="1">
              <a:lnSpc>
                <a:spcPct val="100000"/>
              </a:lnSpc>
              <a:buSzTx/>
            </a:pPr>
            <a:r>
              <a:rPr lang="en-US" altLang="he-IL" sz="3600">
                <a:solidFill>
                  <a:schemeClr val="tx1"/>
                </a:solidFill>
                <a:latin typeface="+mn-lt"/>
              </a:rPr>
              <a:t>Each agent marks corner-square inside choice, with value exactly 1/4.</a:t>
            </a:r>
          </a:p>
          <a:p>
            <a:pPr algn="l" defTabSz="914400" rtl="0" eaLnBrk="1" hangingPunct="1">
              <a:lnSpc>
                <a:spcPct val="100000"/>
              </a:lnSpc>
              <a:buSzTx/>
            </a:pPr>
            <a:r>
              <a:rPr lang="en-US" altLang="he-IL" sz="3600" smtClean="0">
                <a:solidFill>
                  <a:schemeClr val="tx1"/>
                </a:solidFill>
                <a:latin typeface="+mn-lt"/>
              </a:rPr>
              <a:t>Cut between lines.</a:t>
            </a:r>
            <a:endParaRPr lang="en-US" altLang="he-IL" sz="36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9538" y="4362450"/>
            <a:ext cx="1582737" cy="1484313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07950" y="4005263"/>
            <a:ext cx="1943100" cy="1841500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cxnSp>
        <p:nvCxnSpPr>
          <p:cNvPr id="14" name="Elbow Connector 13"/>
          <p:cNvCxnSpPr/>
          <p:nvPr/>
        </p:nvCxnSpPr>
        <p:spPr>
          <a:xfrm>
            <a:off x="107950" y="4149080"/>
            <a:ext cx="1799754" cy="1697683"/>
          </a:xfrm>
          <a:prstGeom prst="bentConnector3">
            <a:avLst>
              <a:gd name="adj1" fmla="val 9974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0892">
            <a:off x="87523" y="3657544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7.40741E-7 C 0.06441 0.0037 0.12917 0.00324 0.19392 0.00486 C 0.19063 0.08056 0.18872 0.15718 0.19549 0.23287 C 0.19392 0.29144 0.19392 0.27014 0.19392 0.29699 " pathEditMode="relative" rAng="0" ptsTypes="fffA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4" y="1483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1. Geometry:   division </a:t>
            </a:r>
            <a:r>
              <a:rPr lang="en-US"/>
              <a:t>procedure</a:t>
            </a:r>
            <a:endParaRPr lang="he-IL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 bwMode="auto">
          <a:xfrm>
            <a:off x="4067945" y="692696"/>
            <a:ext cx="5076055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228600" algn="r" rtl="1" eaLnBrk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w Cen MT" pitchFamily="34" charset="0"/>
              </a:defRPr>
            </a:lvl1pPr>
            <a:lvl2pPr marL="639763" indent="-228600" algn="r" rtl="1" eaLnBrk="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w Cen MT" pitchFamily="34" charset="0"/>
              </a:defRPr>
            </a:lvl2pPr>
            <a:lvl3pPr marL="914400" algn="r" rtl="1" eaLnBrk="0">
              <a:spcBef>
                <a:spcPct val="20000"/>
              </a:spcBef>
              <a:buClr>
                <a:srgbClr val="B5AE53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w Cen MT" pitchFamily="34" charset="0"/>
              </a:defRPr>
            </a:lvl3pPr>
            <a:lvl4pPr marL="1279525" algn="r" rtl="1" eaLnBrk="0">
              <a:spcBef>
                <a:spcPct val="20000"/>
              </a:spcBef>
              <a:buClr>
                <a:srgbClr val="848058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4pPr>
            <a:lvl5pPr marL="1554163" algn="r" rtl="1" eaLnBrk="0">
              <a:spcBef>
                <a:spcPct val="20000"/>
              </a:spcBef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5pPr>
            <a:lvl6pPr marL="20113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6pPr>
            <a:lvl7pPr marL="24685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7pPr>
            <a:lvl8pPr marL="29257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8pPr>
            <a:lvl9pPr marL="33829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9pPr>
          </a:lstStyle>
          <a:p>
            <a:pPr algn="l" defTabSz="914400" rtl="0" eaLnBrk="1" hangingPunct="1">
              <a:lnSpc>
                <a:spcPct val="100000"/>
              </a:lnSpc>
              <a:buSzTx/>
            </a:pPr>
            <a:r>
              <a:rPr lang="en-US" altLang="he-IL" sz="3600" smtClean="0">
                <a:solidFill>
                  <a:schemeClr val="tx1"/>
                </a:solidFill>
                <a:latin typeface="+mn-lt"/>
              </a:rPr>
              <a:t>Each agent marks corner-square inside choice, with value exactly 1/4.</a:t>
            </a:r>
          </a:p>
          <a:p>
            <a:pPr algn="l" defTabSz="914400" rtl="0" eaLnBrk="1" hangingPunct="1">
              <a:lnSpc>
                <a:spcPct val="100000"/>
              </a:lnSpc>
              <a:buSzTx/>
            </a:pPr>
            <a:r>
              <a:rPr lang="en-US" altLang="he-IL" sz="3600" smtClean="0">
                <a:solidFill>
                  <a:schemeClr val="tx1"/>
                </a:solidFill>
                <a:latin typeface="+mn-lt"/>
              </a:rPr>
              <a:t>Cut </a:t>
            </a:r>
            <a:r>
              <a:rPr lang="en-US" altLang="he-IL" sz="3600">
                <a:solidFill>
                  <a:schemeClr val="tx1"/>
                </a:solidFill>
                <a:latin typeface="+mn-lt"/>
              </a:rPr>
              <a:t>between lines.</a:t>
            </a:r>
          </a:p>
          <a:p>
            <a:pPr algn="l" defTabSz="914400" rtl="0" eaLnBrk="1" hangingPunct="1">
              <a:lnSpc>
                <a:spcPct val="100000"/>
              </a:lnSpc>
              <a:buSzTx/>
            </a:pPr>
            <a:r>
              <a:rPr lang="en-US" altLang="he-IL" sz="3600" smtClean="0">
                <a:solidFill>
                  <a:schemeClr val="tx1"/>
                </a:solidFill>
                <a:latin typeface="+mn-lt"/>
              </a:rPr>
              <a:t>Each person receives piece with his line.</a:t>
            </a:r>
          </a:p>
          <a:p>
            <a:pPr algn="l" defTabSz="914400" rtl="0" eaLnBrk="1" hangingPunct="1">
              <a:lnSpc>
                <a:spcPct val="100000"/>
              </a:lnSpc>
              <a:buSzTx/>
            </a:pPr>
            <a:r>
              <a:rPr lang="en-US" altLang="he-IL" sz="3200" b="1" smtClean="0">
                <a:solidFill>
                  <a:schemeClr val="tx1"/>
                </a:solidFill>
                <a:latin typeface="+mn-lt"/>
              </a:rPr>
              <a:t>CoverNum</a:t>
            </a:r>
            <a:r>
              <a:rPr lang="en-US" altLang="he-IL" sz="3200" smtClean="0">
                <a:solidFill>
                  <a:schemeClr val="tx1"/>
                </a:solidFill>
                <a:latin typeface="+mn-lt"/>
              </a:rPr>
              <a:t>(B, Squares)=3</a:t>
            </a:r>
          </a:p>
          <a:p>
            <a:pPr algn="l" defTabSz="914400" rtl="0" eaLnBrk="1" hangingPunct="1">
              <a:lnSpc>
                <a:spcPct val="100000"/>
              </a:lnSpc>
              <a:buSzTx/>
            </a:pPr>
            <a:r>
              <a:rPr lang="en-US" sz="2000" smtClean="0">
                <a:solidFill>
                  <a:schemeClr val="tx1"/>
                </a:solidFill>
                <a:latin typeface="+mn-lt"/>
              </a:rPr>
              <a:t>Bar-Yehuda &amp; Ben-Hanoch, “</a:t>
            </a:r>
            <a:r>
              <a:rPr lang="en-US" sz="2000">
                <a:solidFill>
                  <a:schemeClr val="tx1"/>
                </a:solidFill>
                <a:latin typeface="+mn-lt"/>
              </a:rPr>
              <a:t>A linear-time </a:t>
            </a:r>
            <a:r>
              <a:rPr lang="en-US" sz="2000" smtClean="0">
                <a:solidFill>
                  <a:schemeClr val="tx1"/>
                </a:solidFill>
                <a:latin typeface="+mn-lt"/>
              </a:rPr>
              <a:t>procedure </a:t>
            </a:r>
            <a:r>
              <a:rPr lang="en-US" sz="2000">
                <a:solidFill>
                  <a:schemeClr val="tx1"/>
                </a:solidFill>
                <a:latin typeface="+mn-lt"/>
              </a:rPr>
              <a:t>for covering simple polygons with similar </a:t>
            </a:r>
            <a:r>
              <a:rPr lang="en-US" sz="2000" smtClean="0">
                <a:solidFill>
                  <a:schemeClr val="tx1"/>
                </a:solidFill>
                <a:latin typeface="+mn-lt"/>
              </a:rPr>
              <a:t>rectangles“, </a:t>
            </a:r>
            <a:r>
              <a:rPr lang="en-US" sz="2000" i="1" smtClean="0">
                <a:solidFill>
                  <a:schemeClr val="tx1"/>
                </a:solidFill>
                <a:latin typeface="+mn-lt"/>
              </a:rPr>
              <a:t>Int. J. of </a:t>
            </a:r>
            <a:r>
              <a:rPr lang="en-US" sz="2000" i="1">
                <a:solidFill>
                  <a:schemeClr val="tx1"/>
                </a:solidFill>
                <a:latin typeface="+mn-lt"/>
              </a:rPr>
              <a:t>Computational Geometry &amp; </a:t>
            </a:r>
            <a:r>
              <a:rPr lang="en-US" sz="2000" i="1" smtClean="0">
                <a:solidFill>
                  <a:schemeClr val="tx1"/>
                </a:solidFill>
                <a:latin typeface="+mn-lt"/>
              </a:rPr>
              <a:t>Applications, </a:t>
            </a:r>
            <a:r>
              <a:rPr lang="en-US" sz="2000" smtClean="0">
                <a:solidFill>
                  <a:schemeClr val="tx1"/>
                </a:solidFill>
                <a:latin typeface="+mn-lt"/>
              </a:rPr>
              <a:t>1996</a:t>
            </a:r>
            <a:endParaRPr lang="he-IL" sz="2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9538" y="1825625"/>
            <a:ext cx="4105275" cy="402113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628092" y="4333635"/>
            <a:ext cx="902811" cy="114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he-IL" sz="7200" b="1" smtClean="0">
                <a:solidFill>
                  <a:srgbClr val="00B050"/>
                </a:solidFill>
              </a:rPr>
              <a:t>G</a:t>
            </a:r>
            <a:endParaRPr lang="he-IL" altLang="he-IL" sz="7200" b="1">
              <a:solidFill>
                <a:srgbClr val="00B05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950" y="4005263"/>
            <a:ext cx="1943100" cy="1841500"/>
          </a:xfrm>
          <a:prstGeom prst="rect">
            <a:avLst/>
          </a:prstGeom>
          <a:noFill/>
          <a:ln w="57150">
            <a:solidFill>
              <a:srgbClr val="7DDD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cxnSp>
        <p:nvCxnSpPr>
          <p:cNvPr id="19" name="Elbow Connector 18"/>
          <p:cNvCxnSpPr/>
          <p:nvPr/>
        </p:nvCxnSpPr>
        <p:spPr>
          <a:xfrm>
            <a:off x="107950" y="4149080"/>
            <a:ext cx="1799754" cy="1697683"/>
          </a:xfrm>
          <a:prstGeom prst="bentConnector3">
            <a:avLst>
              <a:gd name="adj1" fmla="val 9974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9735" y="5229201"/>
            <a:ext cx="1799530" cy="4930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smtClean="0">
                <a:solidFill>
                  <a:srgbClr val="00B050"/>
                </a:solidFill>
              </a:rPr>
              <a:t>Val </a:t>
            </a:r>
            <a:r>
              <a:rPr lang="en-US" altLang="he-IL" sz="28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sz="2800" b="1" smtClean="0">
                <a:solidFill>
                  <a:srgbClr val="00B050"/>
                </a:solidFill>
              </a:rPr>
              <a:t> 1/4</a:t>
            </a:r>
            <a:endParaRPr lang="he-IL" sz="2800" b="1">
              <a:solidFill>
                <a:srgbClr val="00B05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9538" y="4362450"/>
            <a:ext cx="1582737" cy="1484313"/>
          </a:xfrm>
          <a:prstGeom prst="rect">
            <a:avLst/>
          </a:prstGeom>
          <a:noFill/>
          <a:ln w="57150">
            <a:solidFill>
              <a:srgbClr val="8BFFB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2430668" y="2276872"/>
            <a:ext cx="851515" cy="114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he-IL" sz="7200" b="1" smtClean="0">
                <a:solidFill>
                  <a:srgbClr val="00B0F0"/>
                </a:solidFill>
              </a:rPr>
              <a:t>B</a:t>
            </a:r>
            <a:endParaRPr lang="he-IL" altLang="he-IL" sz="7200" b="1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01019" y="3172438"/>
            <a:ext cx="1799530" cy="5005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smtClean="0">
                <a:solidFill>
                  <a:srgbClr val="00B0F0"/>
                </a:solidFill>
              </a:rPr>
              <a:t>Val </a:t>
            </a:r>
            <a:r>
              <a:rPr lang="en-US" altLang="he-IL" sz="2800" b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sz="2800" b="1" smtClean="0">
                <a:solidFill>
                  <a:srgbClr val="00B0F0"/>
                </a:solidFill>
              </a:rPr>
              <a:t> 3/4</a:t>
            </a:r>
            <a:endParaRPr lang="he-IL" sz="2800" b="1">
              <a:solidFill>
                <a:srgbClr val="00B0F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07704" y="1825625"/>
            <a:ext cx="2294409" cy="2323455"/>
          </a:xfrm>
          <a:prstGeom prst="rect">
            <a:avLst/>
          </a:prstGeom>
          <a:solidFill>
            <a:srgbClr val="66CCFF">
              <a:alpha val="30196"/>
            </a:srgbClr>
          </a:solidFill>
          <a:ln w="2857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4" name="Rectangle 13"/>
          <p:cNvSpPr/>
          <p:nvPr/>
        </p:nvSpPr>
        <p:spPr>
          <a:xfrm>
            <a:off x="84753" y="1825625"/>
            <a:ext cx="2345915" cy="2323455"/>
          </a:xfrm>
          <a:prstGeom prst="rect">
            <a:avLst/>
          </a:prstGeom>
          <a:solidFill>
            <a:srgbClr val="66CCFF">
              <a:alpha val="30196"/>
            </a:srgbClr>
          </a:solidFill>
          <a:ln w="2857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5" name="Rectangle 14"/>
          <p:cNvSpPr/>
          <p:nvPr/>
        </p:nvSpPr>
        <p:spPr>
          <a:xfrm>
            <a:off x="1907704" y="3418980"/>
            <a:ext cx="2294409" cy="2427783"/>
          </a:xfrm>
          <a:prstGeom prst="rect">
            <a:avLst/>
          </a:prstGeom>
          <a:solidFill>
            <a:srgbClr val="66CCFF">
              <a:alpha val="30196"/>
            </a:srgbClr>
          </a:solidFill>
          <a:ln w="2857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367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1. Geometry:   division procedure</a:t>
            </a:r>
            <a:endParaRPr lang="he-IL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 bwMode="auto">
          <a:xfrm>
            <a:off x="4067945" y="692696"/>
            <a:ext cx="5076055" cy="604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228600" algn="r" rtl="1" eaLnBrk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w Cen MT" pitchFamily="34" charset="0"/>
              </a:defRPr>
            </a:lvl1pPr>
            <a:lvl2pPr marL="639763" indent="-228600" algn="r" rtl="1" eaLnBrk="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w Cen MT" pitchFamily="34" charset="0"/>
              </a:defRPr>
            </a:lvl2pPr>
            <a:lvl3pPr marL="914400" algn="r" rtl="1" eaLnBrk="0">
              <a:spcBef>
                <a:spcPct val="20000"/>
              </a:spcBef>
              <a:buClr>
                <a:srgbClr val="B5AE53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w Cen MT" pitchFamily="34" charset="0"/>
              </a:defRPr>
            </a:lvl3pPr>
            <a:lvl4pPr marL="1279525" algn="r" rtl="1" eaLnBrk="0">
              <a:spcBef>
                <a:spcPct val="20000"/>
              </a:spcBef>
              <a:buClr>
                <a:srgbClr val="848058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4pPr>
            <a:lvl5pPr marL="1554163" algn="r" rtl="1" eaLnBrk="0">
              <a:spcBef>
                <a:spcPct val="20000"/>
              </a:spcBef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5pPr>
            <a:lvl6pPr marL="20113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6pPr>
            <a:lvl7pPr marL="24685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7pPr>
            <a:lvl8pPr marL="29257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8pPr>
            <a:lvl9pPr marL="33829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9pPr>
          </a:lstStyle>
          <a:p>
            <a:pPr algn="l" defTabSz="914400" rtl="0" eaLnBrk="1" hangingPunct="1">
              <a:lnSpc>
                <a:spcPct val="100000"/>
              </a:lnSpc>
              <a:buSzTx/>
            </a:pPr>
            <a:r>
              <a:rPr lang="en-US" altLang="he-IL" sz="3600">
                <a:solidFill>
                  <a:schemeClr val="tx1"/>
                </a:solidFill>
                <a:latin typeface="+mn-lt"/>
              </a:rPr>
              <a:t>Each agent marks corner-square inside choice, with value exactly 1/4.</a:t>
            </a:r>
          </a:p>
          <a:p>
            <a:pPr algn="l" defTabSz="914400" rtl="0" eaLnBrk="1" hangingPunct="1">
              <a:lnSpc>
                <a:spcPct val="100000"/>
              </a:lnSpc>
              <a:buSzTx/>
            </a:pPr>
            <a:r>
              <a:rPr lang="en-US" altLang="he-IL" sz="3600" smtClean="0">
                <a:solidFill>
                  <a:schemeClr val="tx1"/>
                </a:solidFill>
                <a:latin typeface="+mn-lt"/>
              </a:rPr>
              <a:t>Cut </a:t>
            </a:r>
            <a:r>
              <a:rPr lang="en-US" altLang="he-IL" sz="3600">
                <a:solidFill>
                  <a:schemeClr val="tx1"/>
                </a:solidFill>
                <a:latin typeface="+mn-lt"/>
              </a:rPr>
              <a:t>between lines.</a:t>
            </a:r>
          </a:p>
          <a:p>
            <a:pPr algn="l" defTabSz="914400" rtl="0" eaLnBrk="1" hangingPunct="1">
              <a:lnSpc>
                <a:spcPct val="100000"/>
              </a:lnSpc>
              <a:buSzTx/>
            </a:pPr>
            <a:r>
              <a:rPr lang="en-US" altLang="he-IL" sz="3600">
                <a:solidFill>
                  <a:schemeClr val="tx1"/>
                </a:solidFill>
                <a:latin typeface="+mn-lt"/>
              </a:rPr>
              <a:t>Each person receives piece with his </a:t>
            </a:r>
            <a:r>
              <a:rPr lang="en-US" altLang="he-IL" sz="3600" smtClean="0">
                <a:solidFill>
                  <a:schemeClr val="tx1"/>
                </a:solidFill>
                <a:latin typeface="+mn-lt"/>
              </a:rPr>
              <a:t>line.</a:t>
            </a:r>
          </a:p>
          <a:p>
            <a:pPr algn="l" defTabSz="914400" rtl="0" eaLnBrk="1" hangingPunct="1">
              <a:lnSpc>
                <a:spcPct val="100000"/>
              </a:lnSpc>
              <a:buSzTx/>
            </a:pPr>
            <a:r>
              <a:rPr lang="en-US" altLang="he-IL" sz="3200" b="1" smtClean="0">
                <a:solidFill>
                  <a:prstClr val="black"/>
                </a:solidFill>
                <a:latin typeface="+mn-lt"/>
              </a:rPr>
              <a:t>CoverNum</a:t>
            </a:r>
            <a:r>
              <a:rPr lang="en-US" altLang="he-IL" sz="3200" smtClean="0">
                <a:solidFill>
                  <a:prstClr val="black"/>
                </a:solidFill>
                <a:latin typeface="+mn-lt"/>
              </a:rPr>
              <a:t>(B</a:t>
            </a:r>
            <a:r>
              <a:rPr lang="en-US" altLang="he-IL" sz="3200">
                <a:solidFill>
                  <a:prstClr val="black"/>
                </a:solidFill>
                <a:latin typeface="+mn-lt"/>
              </a:rPr>
              <a:t>, Squares)=3</a:t>
            </a:r>
          </a:p>
          <a:p>
            <a:pPr algn="l" defTabSz="914400" rtl="0" eaLnBrk="1" hangingPunct="1">
              <a:lnSpc>
                <a:spcPct val="100000"/>
              </a:lnSpc>
              <a:buSzTx/>
            </a:pPr>
            <a:r>
              <a:rPr lang="en-US" altLang="he-IL" sz="3600" smtClean="0">
                <a:solidFill>
                  <a:schemeClr val="tx1"/>
                </a:solidFill>
                <a:latin typeface="+mn-lt"/>
              </a:rPr>
              <a:t>SquareValue ≥ </a:t>
            </a:r>
            <a:r>
              <a:rPr lang="en-US" altLang="he-IL" sz="3600">
                <a:solidFill>
                  <a:schemeClr val="tx1"/>
                </a:solidFill>
                <a:latin typeface="+mn-lt"/>
              </a:rPr>
              <a:t/>
            </a:r>
            <a:br>
              <a:rPr lang="en-US" altLang="he-IL" sz="3600">
                <a:solidFill>
                  <a:schemeClr val="tx1"/>
                </a:solidFill>
                <a:latin typeface="+mn-lt"/>
              </a:rPr>
            </a:br>
            <a:r>
              <a:rPr lang="en-US" altLang="he-IL" sz="3600" smtClean="0">
                <a:solidFill>
                  <a:schemeClr val="tx1"/>
                </a:solidFill>
                <a:latin typeface="+mn-lt"/>
              </a:rPr>
              <a:t>TotalValue / CoverNum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9538" y="1825625"/>
            <a:ext cx="4105275" cy="402113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409575" y="4543425"/>
            <a:ext cx="902811" cy="114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he-IL" sz="7200" b="1" smtClean="0">
                <a:solidFill>
                  <a:srgbClr val="00B050"/>
                </a:solidFill>
              </a:rPr>
              <a:t>G</a:t>
            </a:r>
            <a:endParaRPr lang="he-IL" altLang="he-IL" sz="7200" b="1">
              <a:solidFill>
                <a:srgbClr val="00B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9538" y="1819275"/>
            <a:ext cx="2321480" cy="233757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1042988" y="2420938"/>
            <a:ext cx="851515" cy="114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he-IL" sz="7200" b="1" smtClean="0">
                <a:solidFill>
                  <a:srgbClr val="00B0F0"/>
                </a:solidFill>
              </a:rPr>
              <a:t>B</a:t>
            </a:r>
            <a:endParaRPr lang="he-IL" altLang="he-IL" sz="7200" b="1">
              <a:solidFill>
                <a:srgbClr val="00B0F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9537" y="4156846"/>
            <a:ext cx="1784965" cy="1689918"/>
          </a:xfrm>
          <a:prstGeom prst="rect">
            <a:avLst/>
          </a:prstGeom>
          <a:noFill/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25" name="TextBox 24"/>
          <p:cNvSpPr txBox="1"/>
          <p:nvPr/>
        </p:nvSpPr>
        <p:spPr>
          <a:xfrm>
            <a:off x="433352" y="3312753"/>
            <a:ext cx="1799530" cy="5005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smtClean="0">
                <a:solidFill>
                  <a:srgbClr val="00B0F0"/>
                </a:solidFill>
              </a:rPr>
              <a:t>Val </a:t>
            </a:r>
            <a:r>
              <a:rPr lang="en-US" altLang="he-IL" sz="2800" b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sz="2800" b="1" smtClean="0">
                <a:solidFill>
                  <a:srgbClr val="00B0F0"/>
                </a:solidFill>
              </a:rPr>
              <a:t> 1/4</a:t>
            </a:r>
            <a:endParaRPr lang="he-IL" sz="2800" b="1">
              <a:solidFill>
                <a:srgbClr val="00B0F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9735" y="5353679"/>
            <a:ext cx="1799530" cy="4930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smtClean="0">
                <a:solidFill>
                  <a:srgbClr val="00B050"/>
                </a:solidFill>
              </a:rPr>
              <a:t>Val </a:t>
            </a:r>
            <a:r>
              <a:rPr lang="en-US" altLang="he-IL" sz="28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sz="2800" b="1" smtClean="0">
                <a:solidFill>
                  <a:srgbClr val="00B050"/>
                </a:solidFill>
              </a:rPr>
              <a:t> 1/4</a:t>
            </a:r>
            <a:endParaRPr lang="he-IL" sz="2800" b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44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1. Geometry:   Walls and Open Bounds</a:t>
            </a:r>
            <a:endParaRPr lang="he-IL"/>
          </a:p>
        </p:txBody>
      </p:sp>
      <p:graphicFrame>
        <p:nvGraphicFramePr>
          <p:cNvPr id="16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413399"/>
              </p:ext>
            </p:extLst>
          </p:nvPr>
        </p:nvGraphicFramePr>
        <p:xfrm>
          <a:off x="307975" y="1700213"/>
          <a:ext cx="8585200" cy="497522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790621"/>
                <a:gridCol w="2249515"/>
                <a:gridCol w="2946872"/>
                <a:gridCol w="2598192"/>
              </a:tblGrid>
              <a:tr h="1813842">
                <a:tc>
                  <a:txBody>
                    <a:bodyPr/>
                    <a:lstStyle>
                      <a:lvl1pPr algn="r" rtl="1" eaLnBrk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1pPr>
                      <a:lvl2pPr marL="457200" algn="r" rtl="1" eaLnBrk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2pPr>
                      <a:lvl3pPr marL="914400" algn="r" rtl="1" eaLnBrk="0">
                        <a:spcBef>
                          <a:spcPct val="20000"/>
                        </a:spcBef>
                        <a:buClr>
                          <a:srgbClr val="B5AE53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3pPr>
                      <a:lvl4pPr marL="1371600" algn="r" rtl="1" eaLnBrk="0">
                        <a:spcBef>
                          <a:spcPct val="20000"/>
                        </a:spcBef>
                        <a:buClr>
                          <a:srgbClr val="848058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4pPr>
                      <a:lvl5pPr marL="1828800" algn="r" rtl="1" eaLnBrk="0">
                        <a:spcBef>
                          <a:spcPct val="20000"/>
                        </a:spcBef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5pPr>
                      <a:lvl6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6pPr>
                      <a:lvl7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7pPr>
                      <a:lvl8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8pPr>
                      <a:lvl9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6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altLang="he-IL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WenQuanYi Micro Hei" charset="0"/>
                        <a:cs typeface="Times New Roman" pitchFamily="18" charset="0"/>
                      </a:endParaRPr>
                    </a:p>
                  </a:txBody>
                  <a:tcPr marL="90008" marR="90008" marT="460198" marB="46812" horzOverflow="overflow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algn="r" rtl="1" eaLnBrk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1pPr>
                      <a:lvl2pPr marL="457200" algn="r" rtl="1" eaLnBrk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2pPr>
                      <a:lvl3pPr marL="914400" algn="r" rtl="1" eaLnBrk="0">
                        <a:spcBef>
                          <a:spcPct val="20000"/>
                        </a:spcBef>
                        <a:buClr>
                          <a:srgbClr val="B5AE53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3pPr>
                      <a:lvl4pPr marL="1371600" algn="r" rtl="1" eaLnBrk="0">
                        <a:spcBef>
                          <a:spcPct val="20000"/>
                        </a:spcBef>
                        <a:buClr>
                          <a:srgbClr val="848058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4pPr>
                      <a:lvl5pPr marL="1828800" algn="r" rtl="1" eaLnBrk="0">
                        <a:spcBef>
                          <a:spcPct val="20000"/>
                        </a:spcBef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5pPr>
                      <a:lvl6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6pPr>
                      <a:lvl7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7pPr>
                      <a:lvl8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8pPr>
                      <a:lvl9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altLang="he-IL" sz="2000" u="none" strike="noStrike" cap="none" normalizeH="0" baseline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altLang="he-IL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ea typeface="WenQuanYi Micro Hei" charset="0"/>
                        <a:cs typeface="WenQuanYi Micro Hei" charset="0"/>
                      </a:endParaRPr>
                    </a:p>
                  </a:txBody>
                  <a:tcPr marL="90008" marR="90008" marT="409785" marB="46812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algn="r" rtl="1" eaLnBrk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1pPr>
                      <a:lvl2pPr marL="457200" algn="r" rtl="1" eaLnBrk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2pPr>
                      <a:lvl3pPr marL="914400" algn="r" rtl="1" eaLnBrk="0">
                        <a:spcBef>
                          <a:spcPct val="20000"/>
                        </a:spcBef>
                        <a:buClr>
                          <a:srgbClr val="B5AE53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3pPr>
                      <a:lvl4pPr marL="1371600" algn="r" rtl="1" eaLnBrk="0">
                        <a:spcBef>
                          <a:spcPct val="20000"/>
                        </a:spcBef>
                        <a:buClr>
                          <a:srgbClr val="848058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4pPr>
                      <a:lvl5pPr marL="1828800" algn="r" rtl="1" eaLnBrk="0">
                        <a:spcBef>
                          <a:spcPct val="20000"/>
                        </a:spcBef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5pPr>
                      <a:lvl6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6pPr>
                      <a:lvl7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7pPr>
                      <a:lvl8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8pPr>
                      <a:lvl9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altLang="he-IL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ea typeface="WenQuanYi Micro Hei" charset="0"/>
                        <a:cs typeface="WenQuanYi Micro Hei" charset="0"/>
                      </a:endParaRPr>
                    </a:p>
                  </a:txBody>
                  <a:tcPr marL="90008" marR="90008" marT="409785" marB="46812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algn="r" rtl="1" eaLnBrk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1pPr>
                      <a:lvl2pPr marL="457200" algn="r" rtl="1" eaLnBrk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2pPr>
                      <a:lvl3pPr marL="914400" algn="r" rtl="1" eaLnBrk="0">
                        <a:spcBef>
                          <a:spcPct val="20000"/>
                        </a:spcBef>
                        <a:buClr>
                          <a:srgbClr val="B5AE53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3pPr>
                      <a:lvl4pPr marL="1371600" algn="r" rtl="1" eaLnBrk="0">
                        <a:spcBef>
                          <a:spcPct val="20000"/>
                        </a:spcBef>
                        <a:buClr>
                          <a:srgbClr val="848058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4pPr>
                      <a:lvl5pPr marL="1828800" algn="r" rtl="1" eaLnBrk="0">
                        <a:spcBef>
                          <a:spcPct val="20000"/>
                        </a:spcBef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5pPr>
                      <a:lvl6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6pPr>
                      <a:lvl7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7pPr>
                      <a:lvl8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8pPr>
                      <a:lvl9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altLang="he-IL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ea typeface="WenQuanYi Micro Hei" charset="0"/>
                        <a:cs typeface="WenQuanYi Micro Hei" charset="0"/>
                      </a:endParaRPr>
                    </a:p>
                  </a:txBody>
                  <a:tcPr marL="90008" marR="90008" marT="409785" marB="46812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78006">
                <a:tc>
                  <a:txBody>
                    <a:bodyPr/>
                    <a:lstStyle>
                      <a:lvl1pPr algn="r" rtl="1" eaLnBrk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1pPr>
                      <a:lvl2pPr marL="457200" algn="r" rtl="1" eaLnBrk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2pPr>
                      <a:lvl3pPr marL="914400" algn="r" rtl="1" eaLnBrk="0">
                        <a:spcBef>
                          <a:spcPct val="20000"/>
                        </a:spcBef>
                        <a:buClr>
                          <a:srgbClr val="B5AE53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3pPr>
                      <a:lvl4pPr marL="1371600" algn="r" rtl="1" eaLnBrk="0">
                        <a:spcBef>
                          <a:spcPct val="20000"/>
                        </a:spcBef>
                        <a:buClr>
                          <a:srgbClr val="848058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4pPr>
                      <a:lvl5pPr marL="1828800" algn="r" rtl="1" eaLnBrk="0">
                        <a:spcBef>
                          <a:spcPct val="20000"/>
                        </a:spcBef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5pPr>
                      <a:lvl6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6pPr>
                      <a:lvl7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7pPr>
                      <a:lvl8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8pPr>
                      <a:lvl9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he-IL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WenQuanYi Micro Hei" charset="0"/>
                          <a:cs typeface="WenQuanYi Micro Hei" charset="0"/>
                        </a:rPr>
                        <a:t>2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he-IL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WenQuanYi Micro Hei" charset="0"/>
                          <a:cs typeface="WenQuanYi Micro Hei" charset="0"/>
                        </a:rPr>
                        <a:t>ppl</a:t>
                      </a:r>
                    </a:p>
                  </a:txBody>
                  <a:tcPr marL="90008" marR="90008" marT="409785" marB="46812" horzOverflow="overflow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algn="r" rtl="1" eaLnBrk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1pPr>
                      <a:lvl2pPr marL="457200" algn="r" rtl="1" eaLnBrk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2pPr>
                      <a:lvl3pPr marL="914400" algn="r" rtl="1" eaLnBrk="0">
                        <a:spcBef>
                          <a:spcPct val="20000"/>
                        </a:spcBef>
                        <a:buClr>
                          <a:srgbClr val="B5AE53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3pPr>
                      <a:lvl4pPr marL="1371600" algn="r" rtl="1" eaLnBrk="0">
                        <a:spcBef>
                          <a:spcPct val="20000"/>
                        </a:spcBef>
                        <a:buClr>
                          <a:srgbClr val="848058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4pPr>
                      <a:lvl5pPr marL="1828800" algn="r" rtl="1" eaLnBrk="0">
                        <a:spcBef>
                          <a:spcPct val="20000"/>
                        </a:spcBef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5pPr>
                      <a:lvl6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6pPr>
                      <a:lvl7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7pPr>
                      <a:lvl8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8pPr>
                      <a:lvl9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altLang="he-I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WenQuanYi Micro Hei" charset="0"/>
                        <a:cs typeface="WenQuanYi Micro Hei" charset="0"/>
                      </a:endParaRPr>
                    </a:p>
                  </a:txBody>
                  <a:tcPr marL="90008" marR="90008" marT="409785" marB="46812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algn="r" rtl="1" eaLnBrk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1pPr>
                      <a:lvl2pPr marL="457200" algn="r" rtl="1" eaLnBrk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2pPr>
                      <a:lvl3pPr marL="914400" algn="r" rtl="1" eaLnBrk="0">
                        <a:spcBef>
                          <a:spcPct val="20000"/>
                        </a:spcBef>
                        <a:buClr>
                          <a:srgbClr val="B5AE53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3pPr>
                      <a:lvl4pPr marL="1371600" algn="r" rtl="1" eaLnBrk="0">
                        <a:spcBef>
                          <a:spcPct val="20000"/>
                        </a:spcBef>
                        <a:buClr>
                          <a:srgbClr val="848058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4pPr>
                      <a:lvl5pPr marL="1828800" algn="r" rtl="1" eaLnBrk="0">
                        <a:spcBef>
                          <a:spcPct val="20000"/>
                        </a:spcBef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5pPr>
                      <a:lvl6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6pPr>
                      <a:lvl7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7pPr>
                      <a:lvl8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8pPr>
                      <a:lvl9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altLang="he-IL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WenQuanYi Micro Hei" charset="0"/>
                        <a:cs typeface="WenQuanYi Micro Hei" charset="0"/>
                      </a:endParaRPr>
                    </a:p>
                  </a:txBody>
                  <a:tcPr marL="90008" marR="90008" marT="409785" marB="46812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algn="r" rtl="1" eaLnBrk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1pPr>
                      <a:lvl2pPr marL="457200" algn="r" rtl="1" eaLnBrk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2pPr>
                      <a:lvl3pPr marL="914400" algn="r" rtl="1" eaLnBrk="0">
                        <a:spcBef>
                          <a:spcPct val="20000"/>
                        </a:spcBef>
                        <a:buClr>
                          <a:srgbClr val="B5AE53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3pPr>
                      <a:lvl4pPr marL="1371600" algn="r" rtl="1" eaLnBrk="0">
                        <a:spcBef>
                          <a:spcPct val="20000"/>
                        </a:spcBef>
                        <a:buClr>
                          <a:srgbClr val="848058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4pPr>
                      <a:lvl5pPr marL="1828800" algn="r" rtl="1" eaLnBrk="0">
                        <a:spcBef>
                          <a:spcPct val="20000"/>
                        </a:spcBef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5pPr>
                      <a:lvl6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6pPr>
                      <a:lvl7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7pPr>
                      <a:lvl8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8pPr>
                      <a:lvl9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altLang="he-IL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0008" marR="90008" marT="409785" marB="46812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83377">
                <a:tc>
                  <a:txBody>
                    <a:bodyPr/>
                    <a:lstStyle>
                      <a:lvl1pPr algn="r" rtl="1" eaLnBrk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1pPr>
                      <a:lvl2pPr marL="457200" algn="r" rtl="1" eaLnBrk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2pPr>
                      <a:lvl3pPr marL="914400" algn="r" rtl="1" eaLnBrk="0">
                        <a:spcBef>
                          <a:spcPct val="20000"/>
                        </a:spcBef>
                        <a:buClr>
                          <a:srgbClr val="B5AE53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3pPr>
                      <a:lvl4pPr marL="1371600" algn="r" rtl="1" eaLnBrk="0">
                        <a:spcBef>
                          <a:spcPct val="20000"/>
                        </a:spcBef>
                        <a:buClr>
                          <a:srgbClr val="848058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4pPr>
                      <a:lvl5pPr marL="1828800" algn="r" rtl="1" eaLnBrk="0">
                        <a:spcBef>
                          <a:spcPct val="20000"/>
                        </a:spcBef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5pPr>
                      <a:lvl6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6pPr>
                      <a:lvl7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7pPr>
                      <a:lvl8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8pPr>
                      <a:lvl9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lang="en-US" altLang="he-IL" sz="2800" i="1" cap="none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r>
                        <a:rPr kumimoji="0" lang="en-US" altLang="he-IL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WenQuanYi Micro Hei" charset="0"/>
                          <a:cs typeface="WenQuanYi Micro Hei" charset="0"/>
                        </a:rPr>
                        <a:t>ppl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altLang="he-I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WenQuanYi Micro Hei" charset="0"/>
                        <a:cs typeface="Arial" panose="020B0604020202020204" pitchFamily="34" charset="0"/>
                      </a:endParaRPr>
                    </a:p>
                  </a:txBody>
                  <a:tcPr marL="90008" marR="90008" marT="409785" marB="46812" horzOverflow="overflow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algn="r" rtl="1" eaLnBrk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1pPr>
                      <a:lvl2pPr marL="457200" algn="r" rtl="1" eaLnBrk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2pPr>
                      <a:lvl3pPr marL="914400" algn="r" rtl="1" eaLnBrk="0">
                        <a:spcBef>
                          <a:spcPct val="20000"/>
                        </a:spcBef>
                        <a:buClr>
                          <a:srgbClr val="B5AE53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3pPr>
                      <a:lvl4pPr marL="1371600" algn="r" rtl="1" eaLnBrk="0">
                        <a:spcBef>
                          <a:spcPct val="20000"/>
                        </a:spcBef>
                        <a:buClr>
                          <a:srgbClr val="848058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4pPr>
                      <a:lvl5pPr marL="1828800" algn="r" rtl="1" eaLnBrk="0">
                        <a:spcBef>
                          <a:spcPct val="20000"/>
                        </a:spcBef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5pPr>
                      <a:lvl6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6pPr>
                      <a:lvl7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7pPr>
                      <a:lvl8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8pPr>
                      <a:lvl9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altLang="he-IL" sz="280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0008" marR="90008" marT="409785" marB="46812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algn="r" rtl="1" eaLnBrk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1pPr>
                      <a:lvl2pPr marL="457200" algn="r" rtl="1" eaLnBrk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2pPr>
                      <a:lvl3pPr marL="914400" algn="r" rtl="1" eaLnBrk="0">
                        <a:spcBef>
                          <a:spcPct val="20000"/>
                        </a:spcBef>
                        <a:buClr>
                          <a:srgbClr val="B5AE53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3pPr>
                      <a:lvl4pPr marL="1371600" algn="r" rtl="1" eaLnBrk="0">
                        <a:spcBef>
                          <a:spcPct val="20000"/>
                        </a:spcBef>
                        <a:buClr>
                          <a:srgbClr val="848058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4pPr>
                      <a:lvl5pPr marL="1828800" algn="r" rtl="1" eaLnBrk="0">
                        <a:spcBef>
                          <a:spcPct val="20000"/>
                        </a:spcBef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5pPr>
                      <a:lvl6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6pPr>
                      <a:lvl7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7pPr>
                      <a:lvl8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8pPr>
                      <a:lvl9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altLang="he-IL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WenQuanYi Micro Hei" charset="0"/>
                        <a:cs typeface="WenQuanYi Micro Hei" charset="0"/>
                      </a:endParaRPr>
                    </a:p>
                  </a:txBody>
                  <a:tcPr marL="90008" marR="90008" marT="409785" marB="46812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algn="r" rtl="1" eaLnBrk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1pPr>
                      <a:lvl2pPr marL="457200" algn="r" rtl="1" eaLnBrk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2pPr>
                      <a:lvl3pPr marL="914400" algn="r" rtl="1" eaLnBrk="0">
                        <a:spcBef>
                          <a:spcPct val="20000"/>
                        </a:spcBef>
                        <a:buClr>
                          <a:srgbClr val="B5AE53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3pPr>
                      <a:lvl4pPr marL="1371600" algn="r" rtl="1" eaLnBrk="0">
                        <a:spcBef>
                          <a:spcPct val="20000"/>
                        </a:spcBef>
                        <a:buClr>
                          <a:srgbClr val="848058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4pPr>
                      <a:lvl5pPr marL="1828800" algn="r" rtl="1" eaLnBrk="0">
                        <a:spcBef>
                          <a:spcPct val="20000"/>
                        </a:spcBef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5pPr>
                      <a:lvl6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6pPr>
                      <a:lvl7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7pPr>
                      <a:lvl8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8pPr>
                      <a:lvl9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6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altLang="he-IL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0008" marR="90008" marT="409785" marB="46812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17" name="Group 2"/>
          <p:cNvGrpSpPr>
            <a:grpSpLocks/>
          </p:cNvGrpSpPr>
          <p:nvPr/>
        </p:nvGrpSpPr>
        <p:grpSpPr bwMode="auto">
          <a:xfrm>
            <a:off x="1293813" y="2044700"/>
            <a:ext cx="1084262" cy="1081088"/>
            <a:chOff x="2165574" y="1933973"/>
            <a:chExt cx="1084262" cy="1081087"/>
          </a:xfrm>
        </p:grpSpPr>
        <p:sp>
          <p:nvSpPr>
            <p:cNvPr id="18" name="Rectangle 17"/>
            <p:cNvSpPr/>
            <p:nvPr/>
          </p:nvSpPr>
          <p:spPr>
            <a:xfrm>
              <a:off x="2195736" y="1989536"/>
              <a:ext cx="1028700" cy="1008061"/>
            </a:xfrm>
            <a:prstGeom prst="rect">
              <a:avLst/>
            </a:prstGeom>
            <a:solidFill>
              <a:schemeClr val="bg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>
                <a:defRPr/>
              </a:pPr>
              <a:endParaRPr lang="he-IL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170336" y="1933973"/>
              <a:ext cx="0" cy="1081087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170336" y="1933973"/>
              <a:ext cx="10795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245074" y="1933973"/>
              <a:ext cx="4762" cy="1081087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2165574" y="3015060"/>
              <a:ext cx="10795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"/>
          <p:cNvGrpSpPr>
            <a:grpSpLocks/>
          </p:cNvGrpSpPr>
          <p:nvPr/>
        </p:nvGrpSpPr>
        <p:grpSpPr bwMode="auto">
          <a:xfrm>
            <a:off x="4206875" y="2044700"/>
            <a:ext cx="1085850" cy="1081088"/>
            <a:chOff x="4067944" y="1916832"/>
            <a:chExt cx="1084725" cy="1080120"/>
          </a:xfrm>
        </p:grpSpPr>
        <p:sp>
          <p:nvSpPr>
            <p:cNvPr id="27" name="Rectangle 26"/>
            <p:cNvSpPr/>
            <p:nvPr/>
          </p:nvSpPr>
          <p:spPr>
            <a:xfrm>
              <a:off x="4118691" y="1953312"/>
              <a:ext cx="1029221" cy="1007159"/>
            </a:xfrm>
            <a:prstGeom prst="rect">
              <a:avLst/>
            </a:prstGeom>
            <a:solidFill>
              <a:schemeClr val="bg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>
                <a:defRPr/>
              </a:pPr>
              <a:endParaRPr lang="he-IL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4072702" y="1916832"/>
              <a:ext cx="0" cy="108012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072702" y="1916832"/>
              <a:ext cx="1079967" cy="0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147912" y="1916832"/>
              <a:ext cx="4757" cy="1080120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4067944" y="2996952"/>
              <a:ext cx="107996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57"/>
          <p:cNvGrpSpPr>
            <a:grpSpLocks/>
          </p:cNvGrpSpPr>
          <p:nvPr/>
        </p:nvGrpSpPr>
        <p:grpSpPr bwMode="auto">
          <a:xfrm>
            <a:off x="7285038" y="2044700"/>
            <a:ext cx="1085850" cy="1081088"/>
            <a:chOff x="7465318" y="1993901"/>
            <a:chExt cx="1085850" cy="1081087"/>
          </a:xfrm>
        </p:grpSpPr>
        <p:sp>
          <p:nvSpPr>
            <p:cNvPr id="33" name="Rectangle 32"/>
            <p:cNvSpPr/>
            <p:nvPr/>
          </p:nvSpPr>
          <p:spPr>
            <a:xfrm>
              <a:off x="7482780" y="2016126"/>
              <a:ext cx="1028700" cy="1008062"/>
            </a:xfrm>
            <a:prstGeom prst="rect">
              <a:avLst/>
            </a:prstGeom>
            <a:solidFill>
              <a:schemeClr val="bg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>
                <a:defRPr/>
              </a:pPr>
              <a:endParaRPr lang="he-IL"/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7470080" y="1993901"/>
              <a:ext cx="0" cy="1081087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470080" y="1993901"/>
              <a:ext cx="1081088" cy="0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8546405" y="1993901"/>
              <a:ext cx="4763" cy="1081087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7465318" y="3074988"/>
              <a:ext cx="1081087" cy="0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26"/>
          <p:cNvSpPr txBox="1">
            <a:spLocks noChangeArrowheads="1"/>
          </p:cNvSpPr>
          <p:nvPr/>
        </p:nvSpPr>
        <p:spPr bwMode="auto">
          <a:xfrm>
            <a:off x="1323975" y="3787143"/>
            <a:ext cx="107950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he-IL" sz="48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1/4</a:t>
            </a:r>
            <a:endParaRPr lang="he-IL" altLang="he-IL" sz="480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TextBox 49"/>
          <p:cNvSpPr txBox="1">
            <a:spLocks noChangeArrowheads="1"/>
          </p:cNvSpPr>
          <p:nvPr/>
        </p:nvSpPr>
        <p:spPr bwMode="auto">
          <a:xfrm>
            <a:off x="5846936" y="3787142"/>
            <a:ext cx="10795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he-IL" sz="48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1/2</a:t>
            </a:r>
            <a:endParaRPr lang="he-IL" altLang="he-IL" sz="480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Box 48"/>
          <p:cNvSpPr txBox="1">
            <a:spLocks noChangeArrowheads="1"/>
          </p:cNvSpPr>
          <p:nvPr/>
        </p:nvSpPr>
        <p:spPr bwMode="auto">
          <a:xfrm>
            <a:off x="1081087" y="5229225"/>
            <a:ext cx="15652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he-IL" sz="4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≤</a:t>
            </a:r>
            <a:r>
              <a:rPr lang="en-US" altLang="he-IL" sz="4000">
                <a:solidFill>
                  <a:srgbClr val="FF000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1/ </a:t>
            </a:r>
            <a:r>
              <a:rPr lang="en-US" altLang="he-IL" sz="4000" b="1">
                <a:solidFill>
                  <a:srgbClr val="FF000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2</a:t>
            </a:r>
            <a:r>
              <a:rPr lang="en-US" altLang="he-IL" sz="4000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endParaRPr lang="he-IL" altLang="he-IL" sz="40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059832" y="5219699"/>
            <a:ext cx="253841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he-IL" sz="4000">
                <a:solidFill>
                  <a:srgbClr val="0070C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1/ (</a:t>
            </a:r>
            <a:r>
              <a:rPr lang="en-US" altLang="he-IL" sz="4000" b="1">
                <a:solidFill>
                  <a:srgbClr val="0070C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2</a:t>
            </a:r>
            <a:r>
              <a:rPr lang="en-US" altLang="he-IL" sz="4000" i="1">
                <a:solidFill>
                  <a:srgbClr val="0070C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n</a:t>
            </a:r>
            <a:r>
              <a:rPr lang="en-US" altLang="he-IL" sz="4000">
                <a:solidFill>
                  <a:srgbClr val="0070C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-1)</a:t>
            </a:r>
            <a:endParaRPr lang="he-IL" altLang="he-IL" sz="4000">
              <a:solidFill>
                <a:srgbClr val="0070C0"/>
              </a:solidFill>
              <a:latin typeface="Times New Roman" pitchFamily="18" charset="0"/>
              <a:ea typeface="WenQuanYi Micro Hei" charset="0"/>
              <a:cs typeface="Times New Roman" pitchFamily="18" charset="0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2798241" y="3801752"/>
            <a:ext cx="1081088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he-IL" sz="4800">
                <a:solidFill>
                  <a:srgbClr val="0070C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1/3</a:t>
            </a:r>
            <a:endParaRPr lang="he-IL" altLang="he-IL" sz="4800">
              <a:solidFill>
                <a:srgbClr val="0070C0"/>
              </a:solidFill>
              <a:latin typeface="Times New Roman" pitchFamily="18" charset="0"/>
              <a:ea typeface="WenQuanYi Micro Hei" charset="0"/>
              <a:cs typeface="Times New Roman" pitchFamily="18" charset="0"/>
            </a:endParaRPr>
          </a:p>
        </p:txBody>
      </p:sp>
      <p:sp>
        <p:nvSpPr>
          <p:cNvPr id="43" name="TextBox 51"/>
          <p:cNvSpPr txBox="1">
            <a:spLocks noChangeArrowheads="1"/>
          </p:cNvSpPr>
          <p:nvPr/>
        </p:nvSpPr>
        <p:spPr bwMode="auto">
          <a:xfrm>
            <a:off x="7589044" y="5264151"/>
            <a:ext cx="1563687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he-IL" sz="4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≤</a:t>
            </a:r>
            <a:r>
              <a:rPr lang="en-US" altLang="he-IL" sz="4000">
                <a:solidFill>
                  <a:srgbClr val="FF000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1/ </a:t>
            </a:r>
            <a:r>
              <a:rPr lang="en-US" altLang="he-IL" sz="4000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endParaRPr lang="he-IL" altLang="he-IL" sz="40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Box 27"/>
          <p:cNvSpPr txBox="1">
            <a:spLocks noChangeArrowheads="1"/>
          </p:cNvSpPr>
          <p:nvPr/>
        </p:nvSpPr>
        <p:spPr bwMode="auto">
          <a:xfrm>
            <a:off x="1081087" y="5894388"/>
            <a:ext cx="23749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he-IL" sz="400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≥</a:t>
            </a:r>
            <a:r>
              <a:rPr lang="en-US" altLang="he-IL" sz="4000">
                <a:solidFill>
                  <a:srgbClr val="00B05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1/ (</a:t>
            </a:r>
            <a:r>
              <a:rPr lang="en-US" altLang="he-IL" sz="4000" b="1">
                <a:solidFill>
                  <a:srgbClr val="00B05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4</a:t>
            </a:r>
            <a:r>
              <a:rPr lang="en-US" altLang="he-IL" sz="4000" i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he-IL" sz="400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-4)</a:t>
            </a:r>
            <a:endParaRPr lang="he-IL" altLang="he-IL" sz="400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TextBox 29"/>
          <p:cNvSpPr txBox="1">
            <a:spLocks noChangeArrowheads="1"/>
          </p:cNvSpPr>
          <p:nvPr/>
        </p:nvSpPr>
        <p:spPr bwMode="auto">
          <a:xfrm>
            <a:off x="6064250" y="5940426"/>
            <a:ext cx="23749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he-IL" sz="400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≥</a:t>
            </a:r>
            <a:r>
              <a:rPr lang="en-US" altLang="he-IL" sz="4000">
                <a:solidFill>
                  <a:srgbClr val="00B05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1/ (</a:t>
            </a:r>
            <a:r>
              <a:rPr lang="en-US" altLang="he-IL" sz="4000" b="1">
                <a:solidFill>
                  <a:srgbClr val="00B05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2</a:t>
            </a:r>
            <a:r>
              <a:rPr lang="en-US" altLang="he-IL" sz="4000" i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he-IL" sz="400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-1)</a:t>
            </a:r>
            <a:endParaRPr lang="he-IL" altLang="he-IL" sz="400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6" name="Group 2"/>
          <p:cNvGrpSpPr>
            <a:grpSpLocks/>
          </p:cNvGrpSpPr>
          <p:nvPr/>
        </p:nvGrpSpPr>
        <p:grpSpPr bwMode="auto">
          <a:xfrm>
            <a:off x="2805906" y="2039938"/>
            <a:ext cx="1084262" cy="1127125"/>
            <a:chOff x="3838575" y="2122488"/>
            <a:chExt cx="1084263" cy="1126332"/>
          </a:xfrm>
        </p:grpSpPr>
        <p:sp>
          <p:nvSpPr>
            <p:cNvPr id="47" name="Rectangle 46"/>
            <p:cNvSpPr/>
            <p:nvPr/>
          </p:nvSpPr>
          <p:spPr bwMode="auto">
            <a:xfrm>
              <a:off x="3894137" y="2241466"/>
              <a:ext cx="1028701" cy="1007354"/>
            </a:xfrm>
            <a:prstGeom prst="rect">
              <a:avLst/>
            </a:prstGeom>
            <a:solidFill>
              <a:schemeClr val="bg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>
                <a:defRPr/>
              </a:pPr>
              <a:endParaRPr lang="he-IL"/>
            </a:p>
          </p:txBody>
        </p:sp>
        <p:cxnSp>
          <p:nvCxnSpPr>
            <p:cNvPr id="48" name="Straight Connector 47"/>
            <p:cNvCxnSpPr/>
            <p:nvPr/>
          </p:nvCxnSpPr>
          <p:spPr bwMode="auto">
            <a:xfrm>
              <a:off x="3843337" y="2122488"/>
              <a:ext cx="0" cy="1080326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 bwMode="auto">
            <a:xfrm>
              <a:off x="3843337" y="2144697"/>
              <a:ext cx="1079501" cy="0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auto">
            <a:xfrm flipV="1">
              <a:off x="4918076" y="2122488"/>
              <a:ext cx="4762" cy="1080326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 bwMode="auto">
            <a:xfrm flipH="1">
              <a:off x="3838575" y="3202814"/>
              <a:ext cx="1079501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39"/>
          <p:cNvGrpSpPr>
            <a:grpSpLocks/>
          </p:cNvGrpSpPr>
          <p:nvPr/>
        </p:nvGrpSpPr>
        <p:grpSpPr bwMode="auto">
          <a:xfrm>
            <a:off x="5796136" y="2054994"/>
            <a:ext cx="1085850" cy="1081088"/>
            <a:chOff x="6203817" y="1898650"/>
            <a:chExt cx="1085850" cy="1081087"/>
          </a:xfrm>
        </p:grpSpPr>
        <p:sp>
          <p:nvSpPr>
            <p:cNvPr id="53" name="Rectangle 52"/>
            <p:cNvSpPr/>
            <p:nvPr/>
          </p:nvSpPr>
          <p:spPr bwMode="auto">
            <a:xfrm>
              <a:off x="6254617" y="1952625"/>
              <a:ext cx="1030287" cy="1008062"/>
            </a:xfrm>
            <a:prstGeom prst="rect">
              <a:avLst/>
            </a:prstGeom>
            <a:solidFill>
              <a:schemeClr val="bg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>
                <a:defRPr/>
              </a:pPr>
              <a:endParaRPr lang="he-IL"/>
            </a:p>
          </p:txBody>
        </p:sp>
        <p:cxnSp>
          <p:nvCxnSpPr>
            <p:cNvPr id="54" name="Straight Connector 53"/>
            <p:cNvCxnSpPr/>
            <p:nvPr/>
          </p:nvCxnSpPr>
          <p:spPr bwMode="auto">
            <a:xfrm>
              <a:off x="6208579" y="1898650"/>
              <a:ext cx="0" cy="1081087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 bwMode="auto">
            <a:xfrm>
              <a:off x="6208579" y="1898650"/>
              <a:ext cx="1081088" cy="0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 bwMode="auto">
            <a:xfrm flipV="1">
              <a:off x="7284904" y="1898650"/>
              <a:ext cx="4763" cy="1081087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 bwMode="auto">
            <a:xfrm flipH="1">
              <a:off x="6203817" y="2979737"/>
              <a:ext cx="1081087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1"/>
          <p:cNvSpPr txBox="1">
            <a:spLocks noChangeArrowheads="1"/>
          </p:cNvSpPr>
          <p:nvPr/>
        </p:nvSpPr>
        <p:spPr bwMode="auto">
          <a:xfrm>
            <a:off x="5454089" y="5285520"/>
            <a:ext cx="2114342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he-IL" sz="4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≤</a:t>
            </a:r>
            <a:r>
              <a:rPr lang="en-US" altLang="he-IL" sz="4000" smtClean="0">
                <a:solidFill>
                  <a:srgbClr val="FF000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1/1.75</a:t>
            </a:r>
            <a:r>
              <a:rPr lang="en-US" altLang="he-IL" sz="4000" i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endParaRPr lang="he-IL" altLang="he-IL" sz="40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Oval 58"/>
          <p:cNvSpPr/>
          <p:nvPr/>
        </p:nvSpPr>
        <p:spPr>
          <a:xfrm rot="782465">
            <a:off x="1277966" y="3744738"/>
            <a:ext cx="1157648" cy="974930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0" name="Oval 59"/>
          <p:cNvSpPr/>
          <p:nvPr/>
        </p:nvSpPr>
        <p:spPr>
          <a:xfrm rot="782465">
            <a:off x="1030973" y="1784926"/>
            <a:ext cx="1674724" cy="1572059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4298553" y="3776984"/>
            <a:ext cx="1081088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he-IL" sz="4800">
                <a:solidFill>
                  <a:srgbClr val="0070C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1/3</a:t>
            </a:r>
            <a:endParaRPr lang="he-IL" altLang="he-IL" sz="4800">
              <a:solidFill>
                <a:srgbClr val="0070C0"/>
              </a:solidFill>
              <a:latin typeface="Times New Roman" pitchFamily="18" charset="0"/>
              <a:ea typeface="WenQuanYi Micro Hei" charset="0"/>
              <a:cs typeface="Times New Roman" pitchFamily="18" charset="0"/>
            </a:endParaRPr>
          </a:p>
        </p:txBody>
      </p:sp>
      <p:sp>
        <p:nvSpPr>
          <p:cNvPr id="62" name="TextBox 49"/>
          <p:cNvSpPr txBox="1">
            <a:spLocks noChangeArrowheads="1"/>
          </p:cNvSpPr>
          <p:nvPr/>
        </p:nvSpPr>
        <p:spPr bwMode="auto">
          <a:xfrm>
            <a:off x="7335217" y="3777933"/>
            <a:ext cx="10795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he-IL" sz="48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1/2</a:t>
            </a:r>
            <a:endParaRPr lang="he-IL" altLang="he-IL" sz="480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Oval 62"/>
          <p:cNvSpPr/>
          <p:nvPr/>
        </p:nvSpPr>
        <p:spPr>
          <a:xfrm rot="782465">
            <a:off x="3969078" y="1784925"/>
            <a:ext cx="1674724" cy="1572059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4" name="Oval 63"/>
          <p:cNvSpPr/>
          <p:nvPr/>
        </p:nvSpPr>
        <p:spPr>
          <a:xfrm rot="782465">
            <a:off x="2963655" y="5024500"/>
            <a:ext cx="2188162" cy="1068959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339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3" grpId="0" animBg="1"/>
      <p:bldP spid="6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1. Geometry:   quarter-plane</a:t>
            </a:r>
            <a:endParaRPr lang="he-IL"/>
          </a:p>
        </p:txBody>
      </p:sp>
      <p:cxnSp>
        <p:nvCxnSpPr>
          <p:cNvPr id="66" name="Straight Connector 65"/>
          <p:cNvCxnSpPr/>
          <p:nvPr/>
        </p:nvCxnSpPr>
        <p:spPr bwMode="auto">
          <a:xfrm>
            <a:off x="245949" y="2659430"/>
            <a:ext cx="66782" cy="3609963"/>
          </a:xfrm>
          <a:prstGeom prst="line">
            <a:avLst/>
          </a:prstGeom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 bwMode="auto">
          <a:xfrm flipV="1">
            <a:off x="312731" y="2659430"/>
            <a:ext cx="3901968" cy="3609963"/>
          </a:xfrm>
          <a:prstGeom prst="line">
            <a:avLst/>
          </a:prstGeom>
          <a:ln w="6350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 bwMode="auto">
          <a:xfrm flipH="1" flipV="1">
            <a:off x="312731" y="6269393"/>
            <a:ext cx="3884505" cy="69863"/>
          </a:xfrm>
          <a:prstGeom prst="line">
            <a:avLst/>
          </a:prstGeom>
          <a:ln w="6350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 bwMode="auto">
          <a:xfrm flipH="1">
            <a:off x="228486" y="6269393"/>
            <a:ext cx="84245" cy="69862"/>
          </a:xfrm>
          <a:prstGeom prst="line">
            <a:avLst/>
          </a:prstGeom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860032" y="1194207"/>
            <a:ext cx="3888432" cy="295465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smtClean="0">
                <a:solidFill>
                  <a:schemeClr val="tx1"/>
                </a:solidFill>
                <a:latin typeface="+mn-lt"/>
              </a:rPr>
              <a:t>In a quarter-plane, we want to give each agent a square with  value </a:t>
            </a:r>
            <a:r>
              <a:rPr lang="en-US" altLang="he-IL" sz="4000" b="1" smtClean="0">
                <a:solidFill>
                  <a:srgbClr val="00B050"/>
                </a:solidFill>
                <a:ea typeface="WenQuanYi Micro Hei" charset="0"/>
                <a:cs typeface="WenQuanYi Micro Hei" charset="0"/>
              </a:rPr>
              <a:t>≥ </a:t>
            </a:r>
            <a:r>
              <a:rPr lang="en-US" altLang="he-IL" sz="4000" b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1/(2</a:t>
            </a:r>
            <a:r>
              <a:rPr lang="en-US" altLang="he-IL" sz="4000" b="1" i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he-IL" sz="4000" b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he-IL" sz="4000" b="1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he-IL" sz="400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37383" y="6093296"/>
            <a:ext cx="4105275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84769" y="2156233"/>
            <a:ext cx="26308" cy="3937063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37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7251" y="836713"/>
            <a:ext cx="4746749" cy="3528391"/>
          </a:xfrm>
        </p:spPr>
        <p:txBody>
          <a:bodyPr rtlCol="0">
            <a:noAutofit/>
          </a:bodyPr>
          <a:lstStyle/>
          <a:p>
            <a:pPr marL="114300" indent="0" algn="l" rtl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600" i="1" smtClean="0"/>
              <a:t>Divide:</a:t>
            </a:r>
            <a:endParaRPr lang="en-US" sz="4000" i="1" dirty="0" smtClean="0"/>
          </a:p>
          <a:p>
            <a:pPr marL="0" indent="0">
              <a:buClr>
                <a:srgbClr val="FFFFFF"/>
              </a:buClr>
              <a:buNone/>
              <a:defRPr/>
            </a:pPr>
            <a:r>
              <a:rPr lang="en-US" altLang="he-IL" sz="3200" smtClean="0">
                <a:cs typeface="Arial" pitchFamily="34" charset="0"/>
              </a:rPr>
              <a:t>- Public </a:t>
            </a:r>
            <a:r>
              <a:rPr lang="en-US" altLang="he-IL" sz="3200">
                <a:cs typeface="Arial" pitchFamily="34" charset="0"/>
              </a:rPr>
              <a:t>lands to homeless</a:t>
            </a:r>
            <a:r>
              <a:rPr lang="en-US" altLang="he-IL" sz="3200" smtClean="0">
                <a:cs typeface="Arial" pitchFamily="34" charset="0"/>
              </a:rPr>
              <a:t>.</a:t>
            </a:r>
          </a:p>
          <a:p>
            <a:pPr marL="0" indent="0">
              <a:buClr>
                <a:srgbClr val="FFFFFF"/>
              </a:buClr>
              <a:buNone/>
              <a:defRPr/>
            </a:pPr>
            <a:r>
              <a:rPr lang="en-US" altLang="he-IL" sz="3200" smtClean="0">
                <a:cs typeface="Arial" pitchFamily="34" charset="0"/>
              </a:rPr>
              <a:t>- Family </a:t>
            </a:r>
            <a:r>
              <a:rPr lang="en-US" altLang="he-IL" sz="3200">
                <a:cs typeface="Arial" pitchFamily="34" charset="0"/>
              </a:rPr>
              <a:t>estate to heirs.</a:t>
            </a:r>
          </a:p>
          <a:p>
            <a:pPr marL="0" indent="0">
              <a:buClr>
                <a:srgbClr val="FFFFFF"/>
              </a:buClr>
              <a:buNone/>
              <a:defRPr/>
            </a:pPr>
            <a:r>
              <a:rPr lang="en-US" altLang="he-IL" sz="3200" smtClean="0">
                <a:cs typeface="Arial" pitchFamily="34" charset="0"/>
              </a:rPr>
              <a:t>- Museum space to presenters.</a:t>
            </a:r>
          </a:p>
          <a:p>
            <a:pPr marL="0" indent="0">
              <a:buClr>
                <a:srgbClr val="FFFFFF"/>
              </a:buClr>
              <a:buNone/>
              <a:defRPr/>
            </a:pPr>
            <a:r>
              <a:rPr lang="en-US" altLang="he-IL" sz="3200" smtClean="0">
                <a:cs typeface="Arial" pitchFamily="34" charset="0"/>
              </a:rPr>
              <a:t>- Webpage space to ads.</a:t>
            </a:r>
            <a:endParaRPr lang="en-US" altLang="he-IL" sz="3200">
              <a:cs typeface="Arial" pitchFamily="34" charset="0"/>
            </a:endParaRPr>
          </a:p>
        </p:txBody>
      </p:sp>
      <p:sp>
        <p:nvSpPr>
          <p:cNvPr id="10244" name="TextBox 2"/>
          <p:cNvSpPr txBox="1">
            <a:spLocks noChangeArrowheads="1"/>
          </p:cNvSpPr>
          <p:nvPr/>
        </p:nvSpPr>
        <p:spPr bwMode="auto">
          <a:xfrm>
            <a:off x="984250" y="6348413"/>
            <a:ext cx="200342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he-IL" altLang="he-IL"/>
          </a:p>
        </p:txBody>
      </p:sp>
      <p:pic>
        <p:nvPicPr>
          <p:cNvPr id="1026" name="Picture 2" descr="F:\Dropbox\landppt\cake_5775_technion_telaviv\tent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-251" r="38513" b="-251"/>
          <a:stretch/>
        </p:blipFill>
        <p:spPr bwMode="auto">
          <a:xfrm>
            <a:off x="11440" y="1124744"/>
            <a:ext cx="4128512" cy="377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0" y="3412"/>
            <a:ext cx="91440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1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i="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</a:pP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Fair division </a:t>
            </a:r>
            <a:r>
              <a:rPr lang="en-US" smtClean="0">
                <a:solidFill>
                  <a:schemeClr val="accent1">
                    <a:lumMod val="75000"/>
                  </a:schemeClr>
                </a:solidFill>
              </a:rPr>
              <a:t>of Land</a:t>
            </a:r>
            <a:endParaRPr lang="he-IL"/>
          </a:p>
        </p:txBody>
      </p:sp>
      <p:sp>
        <p:nvSpPr>
          <p:cNvPr id="3" name="TextBox 2"/>
          <p:cNvSpPr txBox="1"/>
          <p:nvPr/>
        </p:nvSpPr>
        <p:spPr>
          <a:xfrm>
            <a:off x="1547664" y="6237312"/>
            <a:ext cx="312906" cy="34996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mtClean="0"/>
              <a:t>L</a:t>
            </a:r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-1" y="5013176"/>
            <a:ext cx="9031447" cy="146617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mtClean="0">
                <a:solidFill>
                  <a:schemeClr val="tx1"/>
                </a:solidFill>
                <a:latin typeface="+mn-lt"/>
              </a:rPr>
              <a:t>Land is </a:t>
            </a:r>
            <a:r>
              <a:rPr lang="en-US" sz="3200" b="1" smtClean="0">
                <a:solidFill>
                  <a:schemeClr val="tx1"/>
                </a:solidFill>
                <a:latin typeface="+mn-lt"/>
              </a:rPr>
              <a:t>heterogeneous</a:t>
            </a:r>
            <a:r>
              <a:rPr lang="en-US" sz="3200" smtClean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mtClean="0">
                <a:solidFill>
                  <a:schemeClr val="tx1"/>
                </a:solidFill>
                <a:latin typeface="+mn-lt"/>
              </a:rPr>
              <a:t>Different people prefer </a:t>
            </a:r>
            <a:r>
              <a:rPr lang="en-US" sz="3200" b="1" smtClean="0">
                <a:solidFill>
                  <a:schemeClr val="tx1"/>
                </a:solidFill>
                <a:latin typeface="+mn-lt"/>
              </a:rPr>
              <a:t>different</a:t>
            </a:r>
            <a:r>
              <a:rPr lang="en-US" sz="3200" smtClean="0">
                <a:solidFill>
                  <a:schemeClr val="tx1"/>
                </a:solidFill>
                <a:latin typeface="+mn-lt"/>
              </a:rPr>
              <a:t> parts of the land.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mtClean="0">
                <a:solidFill>
                  <a:schemeClr val="tx1"/>
                </a:solidFill>
                <a:latin typeface="+mn-lt"/>
              </a:rPr>
              <a:t>We want </a:t>
            </a:r>
            <a:r>
              <a:rPr lang="en-US" sz="3200" b="1" smtClean="0">
                <a:solidFill>
                  <a:schemeClr val="tx1"/>
                </a:solidFill>
                <a:latin typeface="+mn-lt"/>
              </a:rPr>
              <a:t>everyone</a:t>
            </a:r>
            <a:r>
              <a:rPr lang="en-US" sz="3200" smtClean="0">
                <a:solidFill>
                  <a:schemeClr val="tx1"/>
                </a:solidFill>
                <a:latin typeface="+mn-lt"/>
              </a:rPr>
              <a:t> to agree that the division is fair.</a:t>
            </a:r>
            <a:endParaRPr lang="he-IL" sz="3200">
              <a:solidFill>
                <a:schemeClr val="tx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2570864"/>
      </p:ext>
    </p:extLst>
  </p:cSld>
  <p:clrMapOvr>
    <a:masterClrMapping/>
  </p:clrMapOvr>
  <p:transition spd="slow" advTm="107896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1. Geometry:   k-staircase</a:t>
            </a:r>
            <a:endParaRPr lang="he-IL"/>
          </a:p>
        </p:txBody>
      </p:sp>
      <p:sp>
        <p:nvSpPr>
          <p:cNvPr id="13" name="Rectangle 12"/>
          <p:cNvSpPr/>
          <p:nvPr/>
        </p:nvSpPr>
        <p:spPr bwMode="auto">
          <a:xfrm>
            <a:off x="257176" y="1902619"/>
            <a:ext cx="4264024" cy="4176713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 sz="320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280987" y="2376489"/>
            <a:ext cx="66782" cy="3609963"/>
          </a:xfrm>
          <a:prstGeom prst="line">
            <a:avLst/>
          </a:prstGeom>
          <a:solidFill>
            <a:schemeClr val="bg1"/>
          </a:solidFill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auto">
          <a:xfrm flipV="1">
            <a:off x="347769" y="2376489"/>
            <a:ext cx="3901968" cy="3609963"/>
          </a:xfrm>
          <a:prstGeom prst="line">
            <a:avLst/>
          </a:prstGeom>
          <a:solidFill>
            <a:schemeClr val="bg1"/>
          </a:solidFill>
          <a:ln w="6350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auto">
          <a:xfrm flipH="1" flipV="1">
            <a:off x="347769" y="5986452"/>
            <a:ext cx="3884505" cy="69863"/>
          </a:xfrm>
          <a:prstGeom prst="line">
            <a:avLst/>
          </a:prstGeom>
          <a:solidFill>
            <a:schemeClr val="bg1"/>
          </a:solidFill>
          <a:ln w="6350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auto">
          <a:xfrm flipH="1">
            <a:off x="263524" y="5986452"/>
            <a:ext cx="84245" cy="69862"/>
          </a:xfrm>
          <a:prstGeom prst="line">
            <a:avLst/>
          </a:prstGeom>
          <a:solidFill>
            <a:schemeClr val="bg1"/>
          </a:solidFill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87824" y="2388910"/>
            <a:ext cx="835485" cy="550279"/>
          </a:xfrm>
          <a:prstGeom prst="rect">
            <a:avLst/>
          </a:prstGeom>
          <a:solidFill>
            <a:schemeClr val="bg1"/>
          </a:solidFill>
        </p:spPr>
        <p:txBody>
          <a:bodyPr wrap="none" rtlCol="1">
            <a:spAutoFit/>
          </a:bodyPr>
          <a:lstStyle/>
          <a:p>
            <a:r>
              <a:rPr lang="en-US" sz="3200" i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3200" smtClean="0">
                <a:solidFill>
                  <a:schemeClr val="tx1"/>
                </a:solidFill>
              </a:rPr>
              <a:t>=4</a:t>
            </a:r>
            <a:endParaRPr lang="he-IL" sz="3200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57175" y="1902619"/>
            <a:ext cx="4264026" cy="4176713"/>
            <a:chOff x="257175" y="1902619"/>
            <a:chExt cx="4264026" cy="4176713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57175" y="1902619"/>
              <a:ext cx="0" cy="12383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627784" y="6079332"/>
              <a:ext cx="189341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763688" y="3140968"/>
              <a:ext cx="0" cy="91328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257175" y="3140968"/>
              <a:ext cx="150651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1763688" y="4054248"/>
              <a:ext cx="43204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195736" y="4054248"/>
              <a:ext cx="0" cy="156844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2195736" y="5599120"/>
              <a:ext cx="43204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627784" y="5622692"/>
              <a:ext cx="0" cy="45664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4932040" y="1194207"/>
            <a:ext cx="3816424" cy="295465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smtClean="0">
                <a:solidFill>
                  <a:schemeClr val="tx1"/>
                </a:solidFill>
                <a:latin typeface="+mn-lt"/>
              </a:rPr>
              <a:t>In a </a:t>
            </a:r>
            <a:r>
              <a:rPr lang="en-US" sz="40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4000" smtClean="0">
                <a:solidFill>
                  <a:schemeClr val="tx1"/>
                </a:solidFill>
                <a:latin typeface="+mn-lt"/>
              </a:rPr>
              <a:t>-staircase, </a:t>
            </a:r>
            <a:endParaRPr lang="he-IL" sz="4000">
              <a:solidFill>
                <a:schemeClr val="tx1"/>
              </a:solidFill>
              <a:latin typeface="+mn-lt"/>
            </a:endParaRPr>
          </a:p>
          <a:p>
            <a:r>
              <a:rPr lang="en-US" sz="4000">
                <a:solidFill>
                  <a:schemeClr val="tx1"/>
                </a:solidFill>
                <a:latin typeface="+mn-lt"/>
              </a:rPr>
              <a:t>w</a:t>
            </a:r>
            <a:r>
              <a:rPr lang="en-US" sz="4000" smtClean="0">
                <a:solidFill>
                  <a:schemeClr val="tx1"/>
                </a:solidFill>
                <a:latin typeface="+mn-lt"/>
              </a:rPr>
              <a:t>e can give each agent a square with value </a:t>
            </a:r>
            <a:br>
              <a:rPr lang="en-US" sz="4000" smtClean="0">
                <a:solidFill>
                  <a:schemeClr val="tx1"/>
                </a:solidFill>
                <a:latin typeface="+mn-lt"/>
              </a:rPr>
            </a:br>
            <a:r>
              <a:rPr lang="en-US" sz="4000" smtClean="0">
                <a:solidFill>
                  <a:schemeClr val="tx1"/>
                </a:solidFill>
                <a:latin typeface="+mn-lt"/>
              </a:rPr>
              <a:t>         </a:t>
            </a:r>
            <a:r>
              <a:rPr lang="en-US" altLang="he-IL" sz="4000" b="1" smtClean="0">
                <a:solidFill>
                  <a:srgbClr val="00B050"/>
                </a:solidFill>
                <a:latin typeface="+mn-lt"/>
                <a:ea typeface="WenQuanYi Micro Hei" charset="0"/>
                <a:cs typeface="WenQuanYi Micro Hei" charset="0"/>
              </a:rPr>
              <a:t>≥ </a:t>
            </a:r>
            <a:r>
              <a:rPr lang="en-US" altLang="he-IL" sz="4000" b="1">
                <a:solidFill>
                  <a:srgbClr val="00B050"/>
                </a:solidFill>
                <a:latin typeface="+mn-lt"/>
                <a:cs typeface="Times New Roman" pitchFamily="18" charset="0"/>
              </a:rPr>
              <a:t>1/(</a:t>
            </a:r>
            <a:r>
              <a:rPr lang="en-US" altLang="he-IL" sz="4000" b="1" smtClean="0">
                <a:solidFill>
                  <a:srgbClr val="00B050"/>
                </a:solidFill>
                <a:latin typeface="+mn-lt"/>
                <a:cs typeface="Times New Roman" pitchFamily="18" charset="0"/>
              </a:rPr>
              <a:t>2</a:t>
            </a:r>
            <a:r>
              <a:rPr lang="en-US" altLang="he-IL" sz="4000" i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he-IL" sz="4000" b="1" i="1" smtClean="0">
                <a:solidFill>
                  <a:srgbClr val="00B050"/>
                </a:solidFill>
                <a:latin typeface="+mn-lt"/>
                <a:cs typeface="Times New Roman" pitchFamily="18" charset="0"/>
              </a:rPr>
              <a:t>+</a:t>
            </a:r>
            <a:r>
              <a:rPr lang="en-US" sz="4000" i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he-IL" sz="4000" b="1" i="1" smtClean="0">
                <a:solidFill>
                  <a:srgbClr val="00B050"/>
                </a:solidFill>
                <a:latin typeface="+mn-lt"/>
                <a:cs typeface="Times New Roman" pitchFamily="18" charset="0"/>
              </a:rPr>
              <a:t>-2</a:t>
            </a:r>
            <a:r>
              <a:rPr lang="en-US" altLang="he-IL" sz="4000" b="1" smtClean="0">
                <a:solidFill>
                  <a:srgbClr val="00B050"/>
                </a:solidFill>
                <a:latin typeface="+mn-lt"/>
                <a:cs typeface="Times New Roman" pitchFamily="18" charset="0"/>
              </a:rPr>
              <a:t>)</a:t>
            </a:r>
            <a:endParaRPr lang="en-US" altLang="he-IL" sz="4000">
              <a:solidFill>
                <a:srgbClr val="00B050"/>
              </a:solidFill>
              <a:latin typeface="+mn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40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1. Geometry:   k-staircase</a:t>
            </a:r>
            <a:endParaRPr lang="he-IL"/>
          </a:p>
        </p:txBody>
      </p:sp>
      <p:sp>
        <p:nvSpPr>
          <p:cNvPr id="29" name="Rectangle 28"/>
          <p:cNvSpPr/>
          <p:nvPr/>
        </p:nvSpPr>
        <p:spPr bwMode="auto">
          <a:xfrm>
            <a:off x="217539" y="1902619"/>
            <a:ext cx="4264024" cy="4176713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 sz="3200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 bwMode="auto">
          <a:xfrm>
            <a:off x="280987" y="2376489"/>
            <a:ext cx="66782" cy="3609963"/>
          </a:xfrm>
          <a:prstGeom prst="line">
            <a:avLst/>
          </a:prstGeom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 bwMode="auto">
          <a:xfrm flipV="1">
            <a:off x="347769" y="2376489"/>
            <a:ext cx="3901968" cy="3609963"/>
          </a:xfrm>
          <a:prstGeom prst="line">
            <a:avLst/>
          </a:prstGeom>
          <a:ln w="6350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 bwMode="auto">
          <a:xfrm flipH="1" flipV="1">
            <a:off x="347769" y="5986452"/>
            <a:ext cx="3884505" cy="69863"/>
          </a:xfrm>
          <a:prstGeom prst="line">
            <a:avLst/>
          </a:prstGeom>
          <a:ln w="6350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H="1">
            <a:off x="263524" y="5986452"/>
            <a:ext cx="84245" cy="69862"/>
          </a:xfrm>
          <a:prstGeom prst="line">
            <a:avLst/>
          </a:prstGeom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57175" y="1902619"/>
            <a:ext cx="0" cy="12383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627784" y="6079332"/>
            <a:ext cx="189341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763688" y="3140968"/>
            <a:ext cx="0" cy="9132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57175" y="3140968"/>
            <a:ext cx="15065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763688" y="4054248"/>
            <a:ext cx="43204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195736" y="4054248"/>
            <a:ext cx="0" cy="15684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195736" y="5599120"/>
            <a:ext cx="43204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627784" y="5622692"/>
            <a:ext cx="0" cy="4566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704950" y="1412776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43" name="Oval 42"/>
          <p:cNvSpPr/>
          <p:nvPr/>
        </p:nvSpPr>
        <p:spPr>
          <a:xfrm>
            <a:off x="436614" y="2220121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44" name="Oval 43"/>
          <p:cNvSpPr/>
          <p:nvPr/>
        </p:nvSpPr>
        <p:spPr>
          <a:xfrm>
            <a:off x="1929854" y="3263139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45" name="Oval 44"/>
          <p:cNvSpPr/>
          <p:nvPr/>
        </p:nvSpPr>
        <p:spPr>
          <a:xfrm>
            <a:off x="3177753" y="4694801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46" name="Oval 45"/>
          <p:cNvSpPr/>
          <p:nvPr/>
        </p:nvSpPr>
        <p:spPr>
          <a:xfrm>
            <a:off x="2390129" y="4622570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47" name="Oval 46"/>
          <p:cNvSpPr/>
          <p:nvPr/>
        </p:nvSpPr>
        <p:spPr>
          <a:xfrm>
            <a:off x="2443855" y="3606109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48" name="Oval 47"/>
          <p:cNvSpPr/>
          <p:nvPr/>
        </p:nvSpPr>
        <p:spPr>
          <a:xfrm>
            <a:off x="3199222" y="5734046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49" name="Oval 48"/>
          <p:cNvSpPr/>
          <p:nvPr/>
        </p:nvSpPr>
        <p:spPr>
          <a:xfrm>
            <a:off x="3347701" y="5851012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50" name="Oval 49"/>
          <p:cNvSpPr/>
          <p:nvPr/>
        </p:nvSpPr>
        <p:spPr>
          <a:xfrm>
            <a:off x="2107554" y="2622921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51" name="Oval 50"/>
          <p:cNvSpPr/>
          <p:nvPr/>
        </p:nvSpPr>
        <p:spPr>
          <a:xfrm>
            <a:off x="3967162" y="5693929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52" name="Oval 51"/>
          <p:cNvSpPr/>
          <p:nvPr/>
        </p:nvSpPr>
        <p:spPr>
          <a:xfrm>
            <a:off x="3011103" y="3638703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53" name="Oval 52"/>
          <p:cNvSpPr/>
          <p:nvPr/>
        </p:nvSpPr>
        <p:spPr>
          <a:xfrm>
            <a:off x="3697213" y="4618754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3"/>
              <p:cNvSpPr txBox="1">
                <a:spLocks/>
              </p:cNvSpPr>
              <p:nvPr/>
            </p:nvSpPr>
            <p:spPr bwMode="auto">
              <a:xfrm>
                <a:off x="4661146" y="942165"/>
                <a:ext cx="4461716" cy="23209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228600" algn="r" rtl="1" eaLnBrk="0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400">
                    <a:solidFill>
                      <a:schemeClr val="tx2"/>
                    </a:solidFill>
                    <a:latin typeface="Tw Cen MT" pitchFamily="34" charset="0"/>
                  </a:defRPr>
                </a:lvl1pPr>
                <a:lvl2pPr marL="639763" indent="-228600" algn="r" rtl="1" eaLnBrk="0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>
                    <a:solidFill>
                      <a:schemeClr val="tx2"/>
                    </a:solidFill>
                    <a:latin typeface="Tw Cen MT" pitchFamily="34" charset="0"/>
                  </a:defRPr>
                </a:lvl2pPr>
                <a:lvl3pPr marL="914400" algn="r" rtl="1" eaLnBrk="0">
                  <a:spcBef>
                    <a:spcPct val="20000"/>
                  </a:spcBef>
                  <a:buClr>
                    <a:srgbClr val="B5AE53"/>
                  </a:buClr>
                  <a:buFont typeface="Arial" pitchFamily="34" charset="0"/>
                  <a:buChar char="•"/>
                  <a:defRPr>
                    <a:solidFill>
                      <a:schemeClr val="tx2"/>
                    </a:solidFill>
                    <a:latin typeface="Tw Cen MT" pitchFamily="34" charset="0"/>
                  </a:defRPr>
                </a:lvl3pPr>
                <a:lvl4pPr marL="1279525" algn="r" rtl="1" eaLnBrk="0">
                  <a:spcBef>
                    <a:spcPct val="20000"/>
                  </a:spcBef>
                  <a:buClr>
                    <a:srgbClr val="848058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4pPr>
                <a:lvl5pPr marL="1554163" algn="r" rtl="1" eaLnBrk="0">
                  <a:spcBef>
                    <a:spcPct val="20000"/>
                  </a:spcBef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5pPr>
                <a:lvl6pPr marL="20113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6pPr>
                <a:lvl7pPr marL="24685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7pPr>
                <a:lvl8pPr marL="29257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8pPr>
                <a:lvl9pPr marL="33829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9pPr>
              </a:lstStyle>
              <a:p>
                <a:pPr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 smtClean="0">
                    <a:solidFill>
                      <a:schemeClr val="tx1"/>
                    </a:solidFill>
                    <a:latin typeface="+mn-lt"/>
                  </a:rPr>
                  <a:t>Total: </a:t>
                </a:r>
                <a14:m>
                  <m:oMath xmlns:m="http://schemas.openxmlformats.org/officeDocument/2006/math">
                    <m:r>
                      <a:rPr lang="en-US" altLang="he-IL" sz="3200" b="0" i="1" smtClean="0">
                        <a:solidFill>
                          <a:srgbClr val="00B050"/>
                        </a:solidFill>
                        <a:latin typeface="Cambria Math"/>
                      </a:rPr>
                      <m:t>𝑉</m:t>
                    </m:r>
                    <m:r>
                      <a:rPr lang="en-US" altLang="he-IL" sz="3200" b="0" i="1" smtClean="0">
                        <a:solidFill>
                          <a:srgbClr val="00B050"/>
                        </a:solidFill>
                        <a:latin typeface="Cambria Math"/>
                      </a:rPr>
                      <m:t>=</m:t>
                    </m:r>
                    <m:r>
                      <a:rPr lang="en-US" altLang="he-IL" sz="3200" b="0" i="1" smtClean="0">
                        <a:solidFill>
                          <a:srgbClr val="00B050"/>
                        </a:solidFill>
                        <a:latin typeface="Cambria Math"/>
                      </a:rPr>
                      <m:t>2</m:t>
                    </m:r>
                    <m:r>
                      <a:rPr lang="en-US" altLang="he-IL" sz="3200" b="0" i="1" smtClean="0">
                        <a:solidFill>
                          <a:srgbClr val="00B050"/>
                        </a:solidFill>
                        <a:latin typeface="Cambria Math"/>
                      </a:rPr>
                      <m:t>𝑛</m:t>
                    </m:r>
                    <m:r>
                      <a:rPr lang="en-US" altLang="he-IL" sz="3200" b="0" i="1" smtClean="0">
                        <a:solidFill>
                          <a:srgbClr val="00B050"/>
                        </a:solidFill>
                        <a:latin typeface="Cambria Math"/>
                      </a:rPr>
                      <m:t>−</m:t>
                    </m:r>
                    <m:r>
                      <a:rPr lang="en-US" altLang="he-IL" sz="3200" b="0" i="1" smtClean="0">
                        <a:solidFill>
                          <a:srgbClr val="00B050"/>
                        </a:solidFill>
                        <a:latin typeface="Cambria Math"/>
                      </a:rPr>
                      <m:t>2</m:t>
                    </m:r>
                    <m:r>
                      <a:rPr lang="en-US" altLang="he-IL" sz="3200" b="0" i="1" smtClean="0">
                        <a:solidFill>
                          <a:srgbClr val="00B050"/>
                        </a:solidFill>
                        <a:latin typeface="Cambria Math"/>
                      </a:rPr>
                      <m:t>+</m:t>
                    </m:r>
                    <m:r>
                      <a:rPr lang="en-US" altLang="he-IL" sz="3200" b="0" i="1" smtClean="0">
                        <a:solidFill>
                          <a:srgbClr val="00B050"/>
                        </a:solidFill>
                        <a:latin typeface="Cambria Math"/>
                      </a:rPr>
                      <m:t>𝑘</m:t>
                    </m:r>
                  </m:oMath>
                </a14:m>
                <a:endParaRPr lang="en-US" altLang="he-IL" sz="3200" smtClean="0">
                  <a:solidFill>
                    <a:srgbClr val="00B050"/>
                  </a:solidFill>
                  <a:latin typeface="+mn-lt"/>
                </a:endParaRPr>
              </a:p>
              <a:p>
                <a:pPr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 smtClean="0">
                    <a:solidFill>
                      <a:schemeClr val="tx1"/>
                    </a:solidFill>
                    <a:latin typeface="+mn-lt"/>
                  </a:rPr>
                  <a:t>Each person marks square with value </a:t>
                </a:r>
                <a:r>
                  <a:rPr lang="en-US" altLang="he-IL" sz="3200" b="1" smtClean="0">
                    <a:solidFill>
                      <a:schemeClr val="tx1"/>
                    </a:solidFill>
                    <a:latin typeface="+mn-lt"/>
                  </a:rPr>
                  <a:t>1</a:t>
                </a:r>
                <a:r>
                  <a:rPr lang="en-US" altLang="he-IL" sz="3200" smtClean="0">
                    <a:solidFill>
                      <a:schemeClr val="tx1"/>
                    </a:solidFill>
                    <a:latin typeface="+mn-lt"/>
                  </a:rPr>
                  <a:t> </a:t>
                </a:r>
                <a:br>
                  <a:rPr lang="en-US" altLang="he-IL" sz="3200" smtClean="0">
                    <a:solidFill>
                      <a:schemeClr val="tx1"/>
                    </a:solidFill>
                    <a:latin typeface="+mn-lt"/>
                  </a:rPr>
                </a:br>
                <a:r>
                  <a:rPr lang="en-US" altLang="he-IL" sz="3200" smtClean="0">
                    <a:solidFill>
                      <a:schemeClr val="tx1"/>
                    </a:solidFill>
                    <a:latin typeface="+mn-lt"/>
                  </a:rPr>
                  <a:t>in every corner.</a:t>
                </a:r>
              </a:p>
            </p:txBody>
          </p:sp>
        </mc:Choice>
        <mc:Fallback xmlns="">
          <p:sp>
            <p:nvSpPr>
              <p:cNvPr id="54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1146" y="942165"/>
                <a:ext cx="4461716" cy="2320974"/>
              </a:xfrm>
              <a:prstGeom prst="rect">
                <a:avLst/>
              </a:prstGeom>
              <a:blipFill rotWithShape="1">
                <a:blip r:embed="rId2"/>
                <a:stretch>
                  <a:fillRect l="-546" t="-3158" b="-10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1. Geometry:   k-staircase</a:t>
            </a:r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3"/>
              <p:cNvSpPr txBox="1">
                <a:spLocks/>
              </p:cNvSpPr>
              <p:nvPr/>
            </p:nvSpPr>
            <p:spPr bwMode="auto">
              <a:xfrm>
                <a:off x="4661146" y="942165"/>
                <a:ext cx="4461716" cy="34175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228600" algn="r" rtl="1" eaLnBrk="0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400">
                    <a:solidFill>
                      <a:schemeClr val="tx2"/>
                    </a:solidFill>
                    <a:latin typeface="Tw Cen MT" pitchFamily="34" charset="0"/>
                  </a:defRPr>
                </a:lvl1pPr>
                <a:lvl2pPr marL="639763" indent="-228600" algn="r" rtl="1" eaLnBrk="0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>
                    <a:solidFill>
                      <a:schemeClr val="tx2"/>
                    </a:solidFill>
                    <a:latin typeface="Tw Cen MT" pitchFamily="34" charset="0"/>
                  </a:defRPr>
                </a:lvl2pPr>
                <a:lvl3pPr marL="914400" algn="r" rtl="1" eaLnBrk="0">
                  <a:spcBef>
                    <a:spcPct val="20000"/>
                  </a:spcBef>
                  <a:buClr>
                    <a:srgbClr val="B5AE53"/>
                  </a:buClr>
                  <a:buFont typeface="Arial" pitchFamily="34" charset="0"/>
                  <a:buChar char="•"/>
                  <a:defRPr>
                    <a:solidFill>
                      <a:schemeClr val="tx2"/>
                    </a:solidFill>
                    <a:latin typeface="Tw Cen MT" pitchFamily="34" charset="0"/>
                  </a:defRPr>
                </a:lvl3pPr>
                <a:lvl4pPr marL="1279525" algn="r" rtl="1" eaLnBrk="0">
                  <a:spcBef>
                    <a:spcPct val="20000"/>
                  </a:spcBef>
                  <a:buClr>
                    <a:srgbClr val="848058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4pPr>
                <a:lvl5pPr marL="1554163" algn="r" rtl="1" eaLnBrk="0">
                  <a:spcBef>
                    <a:spcPct val="20000"/>
                  </a:spcBef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5pPr>
                <a:lvl6pPr marL="20113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6pPr>
                <a:lvl7pPr marL="24685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7pPr>
                <a:lvl8pPr marL="29257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8pPr>
                <a:lvl9pPr marL="33829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9pPr>
              </a:lstStyle>
              <a:p>
                <a:pPr lvl="0"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>
                    <a:solidFill>
                      <a:prstClr val="black"/>
                    </a:solidFill>
                    <a:latin typeface="Calibri"/>
                  </a:rPr>
                  <a:t>Total: </a:t>
                </a:r>
                <a14:m>
                  <m:oMath xmlns:m="http://schemas.openxmlformats.org/officeDocument/2006/math"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𝑉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=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2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𝑛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−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2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+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𝑘</m:t>
                    </m:r>
                  </m:oMath>
                </a14:m>
                <a:endParaRPr lang="en-US" altLang="he-IL" sz="3200">
                  <a:solidFill>
                    <a:schemeClr val="tx1"/>
                  </a:solidFill>
                </a:endParaRPr>
              </a:p>
              <a:p>
                <a:pPr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 smtClean="0">
                    <a:solidFill>
                      <a:schemeClr val="tx1"/>
                    </a:solidFill>
                    <a:latin typeface="+mn-lt"/>
                  </a:rPr>
                  <a:t>Each person marks square with value </a:t>
                </a:r>
                <a:r>
                  <a:rPr lang="en-US" altLang="he-IL" sz="3200" b="1" smtClean="0">
                    <a:solidFill>
                      <a:schemeClr val="tx1"/>
                    </a:solidFill>
                    <a:latin typeface="+mn-lt"/>
                  </a:rPr>
                  <a:t>1</a:t>
                </a:r>
                <a:r>
                  <a:rPr lang="en-US" altLang="he-IL" sz="3200" smtClean="0">
                    <a:solidFill>
                      <a:schemeClr val="tx1"/>
                    </a:solidFill>
                    <a:latin typeface="+mn-lt"/>
                  </a:rPr>
                  <a:t> </a:t>
                </a:r>
                <a:br>
                  <a:rPr lang="en-US" altLang="he-IL" sz="3200" smtClean="0">
                    <a:solidFill>
                      <a:schemeClr val="tx1"/>
                    </a:solidFill>
                    <a:latin typeface="+mn-lt"/>
                  </a:rPr>
                </a:br>
                <a:r>
                  <a:rPr lang="en-US" altLang="he-IL" sz="3200" smtClean="0">
                    <a:solidFill>
                      <a:schemeClr val="tx1"/>
                    </a:solidFill>
                    <a:latin typeface="+mn-lt"/>
                  </a:rPr>
                  <a:t>in every corner.</a:t>
                </a:r>
              </a:p>
              <a:p>
                <a:pPr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>
                    <a:solidFill>
                      <a:schemeClr val="tx1"/>
                    </a:solidFill>
                    <a:latin typeface="+mn-lt"/>
                  </a:rPr>
                  <a:t>Keep smallest square in each corner.</a:t>
                </a:r>
              </a:p>
              <a:p>
                <a:pPr algn="l" defTabSz="914400" rtl="0" eaLnBrk="1" hangingPunct="1">
                  <a:lnSpc>
                    <a:spcPct val="100000"/>
                  </a:lnSpc>
                  <a:buSzTx/>
                </a:pPr>
                <a:endParaRPr lang="en-US" altLang="he-IL" sz="3200" smtClean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4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1146" y="942165"/>
                <a:ext cx="4461716" cy="3417568"/>
              </a:xfrm>
              <a:prstGeom prst="rect">
                <a:avLst/>
              </a:prstGeom>
              <a:blipFill rotWithShape="1">
                <a:blip r:embed="rId2"/>
                <a:stretch>
                  <a:fillRect l="-546" t="-2143" r="-42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/>
        </p:nvSpPr>
        <p:spPr bwMode="auto">
          <a:xfrm>
            <a:off x="217539" y="1902619"/>
            <a:ext cx="4264024" cy="4176713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 sz="3200">
              <a:solidFill>
                <a:schemeClr val="tx1"/>
              </a:solidFill>
            </a:endParaRPr>
          </a:p>
        </p:txBody>
      </p:sp>
      <p:cxnSp>
        <p:nvCxnSpPr>
          <p:cNvPr id="56" name="Straight Connector 55"/>
          <p:cNvCxnSpPr/>
          <p:nvPr/>
        </p:nvCxnSpPr>
        <p:spPr bwMode="auto">
          <a:xfrm>
            <a:off x="280987" y="2376489"/>
            <a:ext cx="66782" cy="3609963"/>
          </a:xfrm>
          <a:prstGeom prst="line">
            <a:avLst/>
          </a:prstGeom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 bwMode="auto">
          <a:xfrm flipV="1">
            <a:off x="347769" y="2376489"/>
            <a:ext cx="3901968" cy="3609963"/>
          </a:xfrm>
          <a:prstGeom prst="line">
            <a:avLst/>
          </a:prstGeom>
          <a:ln w="6350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 bwMode="auto">
          <a:xfrm flipH="1" flipV="1">
            <a:off x="347769" y="5986452"/>
            <a:ext cx="3884505" cy="69863"/>
          </a:xfrm>
          <a:prstGeom prst="line">
            <a:avLst/>
          </a:prstGeom>
          <a:ln w="6350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 bwMode="auto">
          <a:xfrm flipH="1">
            <a:off x="263524" y="5986452"/>
            <a:ext cx="84245" cy="69862"/>
          </a:xfrm>
          <a:prstGeom prst="line">
            <a:avLst/>
          </a:prstGeom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57175" y="1902619"/>
            <a:ext cx="0" cy="12383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2627784" y="6079332"/>
            <a:ext cx="189341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763688" y="3140968"/>
            <a:ext cx="0" cy="9132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257175" y="3140968"/>
            <a:ext cx="15065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1763688" y="4054248"/>
            <a:ext cx="43204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195736" y="4054248"/>
            <a:ext cx="0" cy="15684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195736" y="5599120"/>
            <a:ext cx="43204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627784" y="5622692"/>
            <a:ext cx="0" cy="4566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48509" y="2203549"/>
            <a:ext cx="928687" cy="850057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69" name="Rectangle 68"/>
          <p:cNvSpPr/>
          <p:nvPr/>
        </p:nvSpPr>
        <p:spPr>
          <a:xfrm>
            <a:off x="305646" y="1412776"/>
            <a:ext cx="1674066" cy="1711522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70" name="Rectangle 69"/>
          <p:cNvSpPr/>
          <p:nvPr/>
        </p:nvSpPr>
        <p:spPr>
          <a:xfrm>
            <a:off x="2681004" y="5083867"/>
            <a:ext cx="1036437" cy="95341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71" name="Rectangle 70"/>
          <p:cNvSpPr/>
          <p:nvPr/>
        </p:nvSpPr>
        <p:spPr>
          <a:xfrm>
            <a:off x="2700612" y="5289533"/>
            <a:ext cx="765025" cy="747749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72" name="Rectangle 71"/>
          <p:cNvSpPr/>
          <p:nvPr/>
        </p:nvSpPr>
        <p:spPr>
          <a:xfrm>
            <a:off x="1783656" y="3043166"/>
            <a:ext cx="1036437" cy="95341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73" name="Rectangle 72"/>
          <p:cNvSpPr/>
          <p:nvPr/>
        </p:nvSpPr>
        <p:spPr>
          <a:xfrm>
            <a:off x="1813223" y="3263139"/>
            <a:ext cx="765025" cy="747749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74" name="Rectangle 73"/>
          <p:cNvSpPr/>
          <p:nvPr/>
        </p:nvSpPr>
        <p:spPr>
          <a:xfrm>
            <a:off x="2212429" y="4588018"/>
            <a:ext cx="1036437" cy="95341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75" name="Rectangle 74"/>
          <p:cNvSpPr/>
          <p:nvPr/>
        </p:nvSpPr>
        <p:spPr>
          <a:xfrm>
            <a:off x="2241996" y="4359733"/>
            <a:ext cx="1223641" cy="1196008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76" name="Oval 75"/>
          <p:cNvSpPr/>
          <p:nvPr/>
        </p:nvSpPr>
        <p:spPr>
          <a:xfrm>
            <a:off x="1704950" y="1412776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77" name="Oval 76"/>
          <p:cNvSpPr/>
          <p:nvPr/>
        </p:nvSpPr>
        <p:spPr>
          <a:xfrm>
            <a:off x="436614" y="2220121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78" name="Oval 77"/>
          <p:cNvSpPr/>
          <p:nvPr/>
        </p:nvSpPr>
        <p:spPr>
          <a:xfrm>
            <a:off x="1929854" y="3263139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79" name="Oval 78"/>
          <p:cNvSpPr/>
          <p:nvPr/>
        </p:nvSpPr>
        <p:spPr>
          <a:xfrm>
            <a:off x="3177753" y="4694801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80" name="Oval 79"/>
          <p:cNvSpPr/>
          <p:nvPr/>
        </p:nvSpPr>
        <p:spPr>
          <a:xfrm>
            <a:off x="2390129" y="4622570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81" name="Oval 80"/>
          <p:cNvSpPr/>
          <p:nvPr/>
        </p:nvSpPr>
        <p:spPr>
          <a:xfrm>
            <a:off x="2443855" y="3606109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82" name="Oval 81"/>
          <p:cNvSpPr/>
          <p:nvPr/>
        </p:nvSpPr>
        <p:spPr>
          <a:xfrm>
            <a:off x="3199222" y="5734046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83" name="Oval 82"/>
          <p:cNvSpPr/>
          <p:nvPr/>
        </p:nvSpPr>
        <p:spPr>
          <a:xfrm>
            <a:off x="3347701" y="5851012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84" name="Oval 83"/>
          <p:cNvSpPr/>
          <p:nvPr/>
        </p:nvSpPr>
        <p:spPr>
          <a:xfrm>
            <a:off x="2107554" y="2622921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85" name="Oval 84"/>
          <p:cNvSpPr/>
          <p:nvPr/>
        </p:nvSpPr>
        <p:spPr>
          <a:xfrm>
            <a:off x="3967162" y="5693929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86" name="Oval 85"/>
          <p:cNvSpPr/>
          <p:nvPr/>
        </p:nvSpPr>
        <p:spPr>
          <a:xfrm>
            <a:off x="3011103" y="3638703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87" name="Oval 86"/>
          <p:cNvSpPr/>
          <p:nvPr/>
        </p:nvSpPr>
        <p:spPr>
          <a:xfrm>
            <a:off x="3697213" y="4618754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562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2" grpId="0" animBg="1"/>
      <p:bldP spid="7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1. Geometry:   k-staircase</a:t>
            </a:r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3"/>
              <p:cNvSpPr txBox="1">
                <a:spLocks/>
              </p:cNvSpPr>
              <p:nvPr/>
            </p:nvSpPr>
            <p:spPr bwMode="auto">
              <a:xfrm>
                <a:off x="4661146" y="942165"/>
                <a:ext cx="4461716" cy="34175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228600" algn="r" rtl="1" eaLnBrk="0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400">
                    <a:solidFill>
                      <a:schemeClr val="tx2"/>
                    </a:solidFill>
                    <a:latin typeface="Tw Cen MT" pitchFamily="34" charset="0"/>
                  </a:defRPr>
                </a:lvl1pPr>
                <a:lvl2pPr marL="639763" indent="-228600" algn="r" rtl="1" eaLnBrk="0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>
                    <a:solidFill>
                      <a:schemeClr val="tx2"/>
                    </a:solidFill>
                    <a:latin typeface="Tw Cen MT" pitchFamily="34" charset="0"/>
                  </a:defRPr>
                </a:lvl2pPr>
                <a:lvl3pPr marL="914400" algn="r" rtl="1" eaLnBrk="0">
                  <a:spcBef>
                    <a:spcPct val="20000"/>
                  </a:spcBef>
                  <a:buClr>
                    <a:srgbClr val="B5AE53"/>
                  </a:buClr>
                  <a:buFont typeface="Arial" pitchFamily="34" charset="0"/>
                  <a:buChar char="•"/>
                  <a:defRPr>
                    <a:solidFill>
                      <a:schemeClr val="tx2"/>
                    </a:solidFill>
                    <a:latin typeface="Tw Cen MT" pitchFamily="34" charset="0"/>
                  </a:defRPr>
                </a:lvl3pPr>
                <a:lvl4pPr marL="1279525" algn="r" rtl="1" eaLnBrk="0">
                  <a:spcBef>
                    <a:spcPct val="20000"/>
                  </a:spcBef>
                  <a:buClr>
                    <a:srgbClr val="848058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4pPr>
                <a:lvl5pPr marL="1554163" algn="r" rtl="1" eaLnBrk="0">
                  <a:spcBef>
                    <a:spcPct val="20000"/>
                  </a:spcBef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5pPr>
                <a:lvl6pPr marL="20113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6pPr>
                <a:lvl7pPr marL="24685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7pPr>
                <a:lvl8pPr marL="29257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8pPr>
                <a:lvl9pPr marL="33829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9pPr>
              </a:lstStyle>
              <a:p>
                <a:pPr lvl="0"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>
                    <a:solidFill>
                      <a:prstClr val="black"/>
                    </a:solidFill>
                    <a:latin typeface="Calibri"/>
                  </a:rPr>
                  <a:t>Total: </a:t>
                </a:r>
                <a14:m>
                  <m:oMath xmlns:m="http://schemas.openxmlformats.org/officeDocument/2006/math"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𝑉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=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2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𝑛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−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2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+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𝑘</m:t>
                    </m:r>
                  </m:oMath>
                </a14:m>
                <a:endParaRPr lang="en-US" altLang="he-IL"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 b="1" smtClean="0">
                    <a:solidFill>
                      <a:schemeClr val="tx1"/>
                    </a:solidFill>
                    <a:latin typeface="+mn-lt"/>
                  </a:rPr>
                  <a:t>Easy </a:t>
                </a:r>
                <a:r>
                  <a:rPr lang="en-US" altLang="he-IL" sz="3200" b="1">
                    <a:solidFill>
                      <a:schemeClr val="tx1"/>
                    </a:solidFill>
                    <a:latin typeface="+mn-lt"/>
                  </a:rPr>
                  <a:t>case</a:t>
                </a:r>
                <a:r>
                  <a:rPr lang="en-US" altLang="he-IL" sz="3200">
                    <a:solidFill>
                      <a:schemeClr val="tx1"/>
                    </a:solidFill>
                    <a:latin typeface="+mn-lt"/>
                  </a:rPr>
                  <a:t>: </a:t>
                </a:r>
                <a:r>
                  <a:rPr lang="en-US" altLang="he-IL" sz="3200" smtClean="0">
                    <a:solidFill>
                      <a:schemeClr val="tx1"/>
                    </a:solidFill>
                    <a:latin typeface="+mn-lt"/>
                  </a:rPr>
                  <a:t/>
                </a:r>
                <a:br>
                  <a:rPr lang="en-US" altLang="he-IL" sz="3200" smtClean="0">
                    <a:solidFill>
                      <a:schemeClr val="tx1"/>
                    </a:solidFill>
                    <a:latin typeface="+mn-lt"/>
                  </a:rPr>
                </a:br>
                <a:r>
                  <a:rPr lang="en-US" altLang="he-IL" sz="3200" smtClean="0">
                    <a:solidFill>
                      <a:schemeClr val="tx1"/>
                    </a:solidFill>
                    <a:latin typeface="+mn-lt"/>
                  </a:rPr>
                  <a:t>Some </a:t>
                </a:r>
                <a:r>
                  <a:rPr lang="en-US" altLang="he-IL" sz="3200">
                    <a:solidFill>
                      <a:schemeClr val="tx1"/>
                    </a:solidFill>
                    <a:latin typeface="+mn-lt"/>
                  </a:rPr>
                  <a:t>square </a:t>
                </a:r>
                <a:r>
                  <a:rPr lang="en-US" altLang="he-IL" sz="3200" b="1">
                    <a:solidFill>
                      <a:schemeClr val="tx1"/>
                    </a:solidFill>
                    <a:latin typeface="+mn-lt"/>
                  </a:rPr>
                  <a:t>≤</a:t>
                </a:r>
                <a:r>
                  <a:rPr lang="en-US" altLang="he-IL" sz="3200">
                    <a:solidFill>
                      <a:schemeClr val="tx1"/>
                    </a:solidFill>
                    <a:latin typeface="+mn-lt"/>
                  </a:rPr>
                  <a:t> corner: </a:t>
                </a:r>
              </a:p>
              <a:p>
                <a:pPr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>
                    <a:solidFill>
                      <a:schemeClr val="tx1"/>
                    </a:solidFill>
                    <a:latin typeface="+mn-lt"/>
                  </a:rPr>
                  <a:t>Allocate 1 of them.</a:t>
                </a:r>
              </a:p>
              <a:p>
                <a:pPr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>
                    <a:solidFill>
                      <a:schemeClr val="tx1"/>
                    </a:solidFill>
                    <a:latin typeface="+mn-lt"/>
                  </a:rPr>
                  <a:t>Recurse with:</a:t>
                </a:r>
              </a:p>
              <a:p>
                <a:pPr lvl="1" algn="l" defTabSz="914400" rtl="0" eaLnBrk="1" hangingPunct="1">
                  <a:lnSpc>
                    <a:spcPct val="100000"/>
                  </a:lnSpc>
                  <a:buSzTx/>
                </a:pPr>
                <a:r>
                  <a:rPr lang="el-GR" altLang="he-IL" sz="2800" b="1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Δ</a:t>
                </a:r>
                <a:r>
                  <a:rPr lang="en-US" altLang="he-IL" sz="2800" b="1" i="1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n   </a:t>
                </a:r>
                <a:r>
                  <a:rPr lang="en-US" altLang="he-IL" sz="2800" b="1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= -1</a:t>
                </a:r>
              </a:p>
              <a:p>
                <a:pPr lvl="1" algn="l" defTabSz="914400" rtl="0" eaLnBrk="1" hangingPunct="1">
                  <a:lnSpc>
                    <a:spcPct val="100000"/>
                  </a:lnSpc>
                  <a:buSzTx/>
                </a:pPr>
                <a:r>
                  <a:rPr lang="el-GR" altLang="he-IL" sz="2800" b="1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Δ</a:t>
                </a:r>
                <a:r>
                  <a:rPr lang="en-US" altLang="he-IL" sz="2800" b="1" i="1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k   </a:t>
                </a:r>
                <a:r>
                  <a:rPr lang="en-US" altLang="he-IL" sz="2800" b="1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= +1</a:t>
                </a:r>
              </a:p>
              <a:p>
                <a:pPr lvl="1" algn="l" defTabSz="914400" rtl="0" eaLnBrk="1" hangingPunct="1">
                  <a:lnSpc>
                    <a:spcPct val="100000"/>
                  </a:lnSpc>
                  <a:buSzTx/>
                </a:pPr>
                <a:r>
                  <a:rPr lang="el-GR" altLang="he-IL" sz="2800" b="1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Δ</a:t>
                </a:r>
                <a:r>
                  <a:rPr lang="en-US" altLang="he-IL" sz="2800" b="1" i="1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US" altLang="he-IL" sz="2800" b="1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  ≥  -1</a:t>
                </a:r>
                <a:endParaRPr lang="en-US" altLang="he-IL" sz="3200">
                  <a:latin typeface="Century Gothic" pitchFamily="34" charset="0"/>
                </a:endParaRPr>
              </a:p>
              <a:p>
                <a:pPr marL="114300" indent="0" algn="l" defTabSz="914400" rtl="0" eaLnBrk="1" hangingPunct="1">
                  <a:lnSpc>
                    <a:spcPct val="100000"/>
                  </a:lnSpc>
                  <a:buSzTx/>
                  <a:buNone/>
                </a:pPr>
                <a:endParaRPr lang="en-US" altLang="he-IL" sz="3200" smtClean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4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1146" y="942165"/>
                <a:ext cx="4461716" cy="3417568"/>
              </a:xfrm>
              <a:prstGeom prst="rect">
                <a:avLst/>
              </a:prstGeom>
              <a:blipFill rotWithShape="1">
                <a:blip r:embed="rId2"/>
                <a:stretch>
                  <a:fillRect l="-546" t="-2143" r="-546" b="-3267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 bwMode="auto">
          <a:xfrm>
            <a:off x="257176" y="1902619"/>
            <a:ext cx="4264024" cy="4176713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 sz="320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 bwMode="auto">
          <a:xfrm>
            <a:off x="280987" y="2376489"/>
            <a:ext cx="66782" cy="3609963"/>
          </a:xfrm>
          <a:prstGeom prst="line">
            <a:avLst/>
          </a:prstGeom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 bwMode="auto">
          <a:xfrm flipV="1">
            <a:off x="347769" y="2376489"/>
            <a:ext cx="3901968" cy="3609963"/>
          </a:xfrm>
          <a:prstGeom prst="line">
            <a:avLst/>
          </a:prstGeom>
          <a:ln w="6350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 bwMode="auto">
          <a:xfrm flipH="1" flipV="1">
            <a:off x="347769" y="5986452"/>
            <a:ext cx="3884505" cy="69863"/>
          </a:xfrm>
          <a:prstGeom prst="line">
            <a:avLst/>
          </a:prstGeom>
          <a:ln w="6350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 bwMode="auto">
          <a:xfrm flipH="1">
            <a:off x="263524" y="5986452"/>
            <a:ext cx="84245" cy="69862"/>
          </a:xfrm>
          <a:prstGeom prst="line">
            <a:avLst/>
          </a:prstGeom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57175" y="1902619"/>
            <a:ext cx="0" cy="12383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627784" y="6079332"/>
            <a:ext cx="189341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763688" y="3140968"/>
            <a:ext cx="0" cy="9132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257175" y="3140968"/>
            <a:ext cx="15065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763688" y="4054248"/>
            <a:ext cx="43204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95736" y="4054248"/>
            <a:ext cx="0" cy="15684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195736" y="5599120"/>
            <a:ext cx="43204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627784" y="5622692"/>
            <a:ext cx="0" cy="4566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48509" y="2203549"/>
            <a:ext cx="928687" cy="850057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51" name="Rectangle 50"/>
          <p:cNvSpPr/>
          <p:nvPr/>
        </p:nvSpPr>
        <p:spPr>
          <a:xfrm>
            <a:off x="2700612" y="5289533"/>
            <a:ext cx="765025" cy="747749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52" name="Rectangle 51"/>
          <p:cNvSpPr/>
          <p:nvPr/>
        </p:nvSpPr>
        <p:spPr>
          <a:xfrm>
            <a:off x="1813223" y="3263139"/>
            <a:ext cx="765025" cy="747749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53" name="Rectangle 52"/>
          <p:cNvSpPr/>
          <p:nvPr/>
        </p:nvSpPr>
        <p:spPr>
          <a:xfrm>
            <a:off x="2212429" y="4588018"/>
            <a:ext cx="1036437" cy="95341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88" name="Oval 87"/>
          <p:cNvSpPr/>
          <p:nvPr/>
        </p:nvSpPr>
        <p:spPr>
          <a:xfrm>
            <a:off x="1704950" y="1412776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89" name="Oval 88"/>
          <p:cNvSpPr/>
          <p:nvPr/>
        </p:nvSpPr>
        <p:spPr>
          <a:xfrm>
            <a:off x="436614" y="2220121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90" name="Oval 89"/>
          <p:cNvSpPr/>
          <p:nvPr/>
        </p:nvSpPr>
        <p:spPr>
          <a:xfrm>
            <a:off x="1929854" y="3263139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91" name="Oval 90"/>
          <p:cNvSpPr/>
          <p:nvPr/>
        </p:nvSpPr>
        <p:spPr>
          <a:xfrm>
            <a:off x="3177753" y="4694801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92" name="Oval 91"/>
          <p:cNvSpPr/>
          <p:nvPr/>
        </p:nvSpPr>
        <p:spPr>
          <a:xfrm>
            <a:off x="2390129" y="4622570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93" name="Oval 92"/>
          <p:cNvSpPr/>
          <p:nvPr/>
        </p:nvSpPr>
        <p:spPr>
          <a:xfrm>
            <a:off x="2443855" y="3606109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94" name="Oval 93"/>
          <p:cNvSpPr/>
          <p:nvPr/>
        </p:nvSpPr>
        <p:spPr>
          <a:xfrm>
            <a:off x="3199222" y="5734046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95" name="Oval 94"/>
          <p:cNvSpPr/>
          <p:nvPr/>
        </p:nvSpPr>
        <p:spPr>
          <a:xfrm>
            <a:off x="3347701" y="5851012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96" name="Oval 95"/>
          <p:cNvSpPr/>
          <p:nvPr/>
        </p:nvSpPr>
        <p:spPr>
          <a:xfrm>
            <a:off x="2107554" y="2622921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97" name="Oval 96"/>
          <p:cNvSpPr/>
          <p:nvPr/>
        </p:nvSpPr>
        <p:spPr>
          <a:xfrm>
            <a:off x="3967162" y="5693929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98" name="Oval 97"/>
          <p:cNvSpPr/>
          <p:nvPr/>
        </p:nvSpPr>
        <p:spPr>
          <a:xfrm>
            <a:off x="3011103" y="3638703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99" name="Oval 98"/>
          <p:cNvSpPr/>
          <p:nvPr/>
        </p:nvSpPr>
        <p:spPr>
          <a:xfrm>
            <a:off x="3697213" y="4618754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00" name="Rectangle 99"/>
          <p:cNvSpPr/>
          <p:nvPr/>
        </p:nvSpPr>
        <p:spPr>
          <a:xfrm>
            <a:off x="288850" y="2130374"/>
            <a:ext cx="1042789" cy="9850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444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10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1. Geometry:   k-staircase</a:t>
            </a:r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3"/>
              <p:cNvSpPr txBox="1">
                <a:spLocks/>
              </p:cNvSpPr>
              <p:nvPr/>
            </p:nvSpPr>
            <p:spPr bwMode="auto">
              <a:xfrm>
                <a:off x="4661146" y="942164"/>
                <a:ext cx="4461716" cy="5295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228600" algn="r" rtl="1" eaLnBrk="0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400">
                    <a:solidFill>
                      <a:schemeClr val="tx2"/>
                    </a:solidFill>
                    <a:latin typeface="Tw Cen MT" pitchFamily="34" charset="0"/>
                  </a:defRPr>
                </a:lvl1pPr>
                <a:lvl2pPr marL="639763" indent="-228600" algn="r" rtl="1" eaLnBrk="0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>
                    <a:solidFill>
                      <a:schemeClr val="tx2"/>
                    </a:solidFill>
                    <a:latin typeface="Tw Cen MT" pitchFamily="34" charset="0"/>
                  </a:defRPr>
                </a:lvl2pPr>
                <a:lvl3pPr marL="914400" algn="r" rtl="1" eaLnBrk="0">
                  <a:spcBef>
                    <a:spcPct val="20000"/>
                  </a:spcBef>
                  <a:buClr>
                    <a:srgbClr val="B5AE53"/>
                  </a:buClr>
                  <a:buFont typeface="Arial" pitchFamily="34" charset="0"/>
                  <a:buChar char="•"/>
                  <a:defRPr>
                    <a:solidFill>
                      <a:schemeClr val="tx2"/>
                    </a:solidFill>
                    <a:latin typeface="Tw Cen MT" pitchFamily="34" charset="0"/>
                  </a:defRPr>
                </a:lvl3pPr>
                <a:lvl4pPr marL="1279525" algn="r" rtl="1" eaLnBrk="0">
                  <a:spcBef>
                    <a:spcPct val="20000"/>
                  </a:spcBef>
                  <a:buClr>
                    <a:srgbClr val="848058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4pPr>
                <a:lvl5pPr marL="1554163" algn="r" rtl="1" eaLnBrk="0">
                  <a:spcBef>
                    <a:spcPct val="20000"/>
                  </a:spcBef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5pPr>
                <a:lvl6pPr marL="20113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6pPr>
                <a:lvl7pPr marL="24685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7pPr>
                <a:lvl8pPr marL="29257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8pPr>
                <a:lvl9pPr marL="33829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9pPr>
              </a:lstStyle>
              <a:p>
                <a:pPr lvl="0"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>
                    <a:solidFill>
                      <a:prstClr val="black"/>
                    </a:solidFill>
                    <a:latin typeface="Calibri"/>
                  </a:rPr>
                  <a:t>Total: </a:t>
                </a:r>
                <a14:m>
                  <m:oMath xmlns:m="http://schemas.openxmlformats.org/officeDocument/2006/math"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𝑉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=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2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𝑛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−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2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+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𝑘</m:t>
                    </m:r>
                  </m:oMath>
                </a14:m>
                <a:endParaRPr lang="en-US" altLang="he-IL" sz="3200">
                  <a:solidFill>
                    <a:schemeClr val="tx1"/>
                  </a:solidFill>
                </a:endParaRPr>
              </a:p>
              <a:p>
                <a:pPr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 b="1">
                    <a:solidFill>
                      <a:schemeClr val="tx1"/>
                    </a:solidFill>
                    <a:latin typeface="+mn-lt"/>
                  </a:rPr>
                  <a:t>Hard case</a:t>
                </a:r>
                <a:r>
                  <a:rPr lang="en-US" altLang="he-IL" sz="3200">
                    <a:solidFill>
                      <a:schemeClr val="tx1"/>
                    </a:solidFill>
                    <a:latin typeface="+mn-lt"/>
                  </a:rPr>
                  <a:t>: </a:t>
                </a:r>
                <a:br>
                  <a:rPr lang="en-US" altLang="he-IL" sz="3200">
                    <a:solidFill>
                      <a:schemeClr val="tx1"/>
                    </a:solidFill>
                    <a:latin typeface="+mn-lt"/>
                  </a:rPr>
                </a:br>
                <a:r>
                  <a:rPr lang="en-US" altLang="he-IL" sz="3200">
                    <a:solidFill>
                      <a:schemeClr val="tx1"/>
                    </a:solidFill>
                    <a:latin typeface="+mn-lt"/>
                  </a:rPr>
                  <a:t>All squares </a:t>
                </a:r>
                <a:r>
                  <a:rPr lang="en-US" altLang="he-IL" sz="3200" b="1">
                    <a:solidFill>
                      <a:schemeClr val="tx1"/>
                    </a:solidFill>
                    <a:latin typeface="+mn-lt"/>
                  </a:rPr>
                  <a:t>&gt;</a:t>
                </a:r>
                <a:r>
                  <a:rPr lang="en-US" altLang="he-IL" sz="3200">
                    <a:solidFill>
                      <a:schemeClr val="tx1"/>
                    </a:solidFill>
                    <a:latin typeface="+mn-lt"/>
                  </a:rPr>
                  <a:t> corner:</a:t>
                </a:r>
              </a:p>
              <a:p>
                <a:pPr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>
                    <a:solidFill>
                      <a:schemeClr val="tx1"/>
                    </a:solidFill>
                    <a:latin typeface="+mn-lt"/>
                  </a:rPr>
                  <a:t>Shadows appear!</a:t>
                </a:r>
              </a:p>
              <a:p>
                <a:pPr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 b="1">
                    <a:solidFill>
                      <a:schemeClr val="tx1"/>
                    </a:solidFill>
                    <a:latin typeface="+mn-lt"/>
                  </a:rPr>
                  <a:t>Lemma</a:t>
                </a:r>
                <a:r>
                  <a:rPr lang="en-US" altLang="he-IL" sz="3200">
                    <a:solidFill>
                      <a:schemeClr val="tx1"/>
                    </a:solidFill>
                    <a:latin typeface="+mn-lt"/>
                  </a:rPr>
                  <a:t>: There is a square with shadow </a:t>
                </a:r>
                <a:br>
                  <a:rPr lang="en-US" altLang="he-IL" sz="3200">
                    <a:solidFill>
                      <a:schemeClr val="tx1"/>
                    </a:solidFill>
                    <a:latin typeface="+mn-lt"/>
                  </a:rPr>
                </a:br>
                <a:r>
                  <a:rPr lang="en-US" altLang="he-IL" sz="3200" b="1">
                    <a:solidFill>
                      <a:schemeClr val="tx1"/>
                    </a:solidFill>
                    <a:latin typeface="+mn-lt"/>
                  </a:rPr>
                  <a:t>≤ </a:t>
                </a:r>
                <a:r>
                  <a:rPr lang="en-US" altLang="he-IL" sz="3200">
                    <a:solidFill>
                      <a:schemeClr val="tx1"/>
                    </a:solidFill>
                    <a:latin typeface="+mn-lt"/>
                  </a:rPr>
                  <a:t>other squares.</a:t>
                </a:r>
              </a:p>
              <a:p>
                <a:pPr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>
                    <a:solidFill>
                      <a:schemeClr val="tx1"/>
                    </a:solidFill>
                    <a:latin typeface="+mn-lt"/>
                  </a:rPr>
                  <a:t>Allocate 1 of them &amp; Recurse.</a:t>
                </a:r>
              </a:p>
              <a:p>
                <a:pPr marL="114300" indent="0" algn="l" defTabSz="914400" rtl="0" eaLnBrk="1" hangingPunct="1">
                  <a:lnSpc>
                    <a:spcPct val="100000"/>
                  </a:lnSpc>
                  <a:buSzTx/>
                  <a:buNone/>
                </a:pPr>
                <a:endParaRPr lang="en-US" altLang="he-IL" sz="3200" smtClean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4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1146" y="942164"/>
                <a:ext cx="4461716" cy="5295147"/>
              </a:xfrm>
              <a:prstGeom prst="rect">
                <a:avLst/>
              </a:prstGeom>
              <a:blipFill rotWithShape="1">
                <a:blip r:embed="rId2"/>
                <a:stretch>
                  <a:fillRect l="-546" t="-13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 bwMode="auto">
          <a:xfrm>
            <a:off x="257176" y="1902619"/>
            <a:ext cx="4264024" cy="4176713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 sz="320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280987" y="2376489"/>
            <a:ext cx="66782" cy="3609963"/>
          </a:xfrm>
          <a:prstGeom prst="line">
            <a:avLst/>
          </a:prstGeom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 bwMode="auto">
          <a:xfrm flipV="1">
            <a:off x="347769" y="2376489"/>
            <a:ext cx="3901968" cy="3609963"/>
          </a:xfrm>
          <a:prstGeom prst="line">
            <a:avLst/>
          </a:prstGeom>
          <a:ln w="6350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 bwMode="auto">
          <a:xfrm flipH="1" flipV="1">
            <a:off x="347769" y="5986452"/>
            <a:ext cx="3884505" cy="69863"/>
          </a:xfrm>
          <a:prstGeom prst="line">
            <a:avLst/>
          </a:prstGeom>
          <a:ln w="6350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 bwMode="auto">
          <a:xfrm flipH="1">
            <a:off x="263524" y="5986452"/>
            <a:ext cx="84245" cy="69862"/>
          </a:xfrm>
          <a:prstGeom prst="line">
            <a:avLst/>
          </a:prstGeom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57175" y="908720"/>
            <a:ext cx="0" cy="22322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2627784" y="6079332"/>
            <a:ext cx="189341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763688" y="3140968"/>
            <a:ext cx="0" cy="9132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57175" y="3140968"/>
            <a:ext cx="15065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1763688" y="4054248"/>
            <a:ext cx="43204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195736" y="4054248"/>
            <a:ext cx="0" cy="15684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2195736" y="5599120"/>
            <a:ext cx="43204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627784" y="5622692"/>
            <a:ext cx="0" cy="4566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48509" y="1340768"/>
            <a:ext cx="1775219" cy="1712839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66" name="Rectangle 65"/>
          <p:cNvSpPr/>
          <p:nvPr/>
        </p:nvSpPr>
        <p:spPr>
          <a:xfrm>
            <a:off x="2700612" y="5289533"/>
            <a:ext cx="765025" cy="747749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67" name="Rectangle 66"/>
          <p:cNvSpPr/>
          <p:nvPr/>
        </p:nvSpPr>
        <p:spPr>
          <a:xfrm>
            <a:off x="2212429" y="4588018"/>
            <a:ext cx="1036437" cy="95341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68" name="Rectangle 67"/>
          <p:cNvSpPr/>
          <p:nvPr/>
        </p:nvSpPr>
        <p:spPr>
          <a:xfrm>
            <a:off x="1813223" y="2852937"/>
            <a:ext cx="1160226" cy="1157952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69" name="Rectangle 68"/>
          <p:cNvSpPr/>
          <p:nvPr/>
        </p:nvSpPr>
        <p:spPr>
          <a:xfrm>
            <a:off x="1798255" y="3053607"/>
            <a:ext cx="362914" cy="957281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0" name="Rectangle 69"/>
          <p:cNvSpPr/>
          <p:nvPr/>
        </p:nvSpPr>
        <p:spPr>
          <a:xfrm>
            <a:off x="2662908" y="5535848"/>
            <a:ext cx="621082" cy="485536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1" name="Rectangle 70"/>
          <p:cNvSpPr/>
          <p:nvPr/>
        </p:nvSpPr>
        <p:spPr>
          <a:xfrm>
            <a:off x="2217203" y="3990975"/>
            <a:ext cx="729716" cy="1608145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2" name="Rectangle 71"/>
          <p:cNvSpPr/>
          <p:nvPr/>
        </p:nvSpPr>
        <p:spPr>
          <a:xfrm>
            <a:off x="2243734" y="5289533"/>
            <a:ext cx="437929" cy="246314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3" name="Rectangle 72"/>
          <p:cNvSpPr/>
          <p:nvPr/>
        </p:nvSpPr>
        <p:spPr>
          <a:xfrm>
            <a:off x="263524" y="2852937"/>
            <a:ext cx="1549699" cy="288031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4" name="Rectangle 73"/>
          <p:cNvSpPr/>
          <p:nvPr/>
        </p:nvSpPr>
        <p:spPr>
          <a:xfrm>
            <a:off x="2627784" y="5548534"/>
            <a:ext cx="338970" cy="530798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5" name="Oval 74"/>
          <p:cNvSpPr/>
          <p:nvPr/>
        </p:nvSpPr>
        <p:spPr>
          <a:xfrm>
            <a:off x="2243734" y="1340098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76" name="Oval 75"/>
          <p:cNvSpPr/>
          <p:nvPr/>
        </p:nvSpPr>
        <p:spPr>
          <a:xfrm>
            <a:off x="436614" y="1340768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77" name="Oval 76"/>
          <p:cNvSpPr/>
          <p:nvPr/>
        </p:nvSpPr>
        <p:spPr>
          <a:xfrm>
            <a:off x="2243734" y="2852937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78" name="Oval 77"/>
          <p:cNvSpPr/>
          <p:nvPr/>
        </p:nvSpPr>
        <p:spPr>
          <a:xfrm>
            <a:off x="3177753" y="4694801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79" name="Oval 78"/>
          <p:cNvSpPr/>
          <p:nvPr/>
        </p:nvSpPr>
        <p:spPr>
          <a:xfrm>
            <a:off x="2390129" y="4622570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80" name="Oval 79"/>
          <p:cNvSpPr/>
          <p:nvPr/>
        </p:nvSpPr>
        <p:spPr>
          <a:xfrm>
            <a:off x="2869600" y="3533878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81" name="Oval 80"/>
          <p:cNvSpPr/>
          <p:nvPr/>
        </p:nvSpPr>
        <p:spPr>
          <a:xfrm>
            <a:off x="3199222" y="5734046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82" name="Oval 81"/>
          <p:cNvSpPr/>
          <p:nvPr/>
        </p:nvSpPr>
        <p:spPr>
          <a:xfrm>
            <a:off x="3347701" y="5851012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3287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69" grpId="0" animBg="1"/>
      <p:bldP spid="69" grpId="1" animBg="1"/>
      <p:bldP spid="70" grpId="0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1. Geometry:   k-staircase</a:t>
            </a:r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3"/>
              <p:cNvSpPr txBox="1">
                <a:spLocks/>
              </p:cNvSpPr>
              <p:nvPr/>
            </p:nvSpPr>
            <p:spPr bwMode="auto">
              <a:xfrm>
                <a:off x="4661146" y="942165"/>
                <a:ext cx="4461716" cy="34175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228600" algn="r" rtl="1" eaLnBrk="0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400">
                    <a:solidFill>
                      <a:schemeClr val="tx2"/>
                    </a:solidFill>
                    <a:latin typeface="Tw Cen MT" pitchFamily="34" charset="0"/>
                  </a:defRPr>
                </a:lvl1pPr>
                <a:lvl2pPr marL="639763" indent="-228600" algn="r" rtl="1" eaLnBrk="0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>
                    <a:solidFill>
                      <a:schemeClr val="tx2"/>
                    </a:solidFill>
                    <a:latin typeface="Tw Cen MT" pitchFamily="34" charset="0"/>
                  </a:defRPr>
                </a:lvl2pPr>
                <a:lvl3pPr marL="914400" algn="r" rtl="1" eaLnBrk="0">
                  <a:spcBef>
                    <a:spcPct val="20000"/>
                  </a:spcBef>
                  <a:buClr>
                    <a:srgbClr val="B5AE53"/>
                  </a:buClr>
                  <a:buFont typeface="Arial" pitchFamily="34" charset="0"/>
                  <a:buChar char="•"/>
                  <a:defRPr>
                    <a:solidFill>
                      <a:schemeClr val="tx2"/>
                    </a:solidFill>
                    <a:latin typeface="Tw Cen MT" pitchFamily="34" charset="0"/>
                  </a:defRPr>
                </a:lvl3pPr>
                <a:lvl4pPr marL="1279525" algn="r" rtl="1" eaLnBrk="0">
                  <a:spcBef>
                    <a:spcPct val="20000"/>
                  </a:spcBef>
                  <a:buClr>
                    <a:srgbClr val="848058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4pPr>
                <a:lvl5pPr marL="1554163" algn="r" rtl="1" eaLnBrk="0">
                  <a:spcBef>
                    <a:spcPct val="20000"/>
                  </a:spcBef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5pPr>
                <a:lvl6pPr marL="20113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6pPr>
                <a:lvl7pPr marL="24685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7pPr>
                <a:lvl8pPr marL="29257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8pPr>
                <a:lvl9pPr marL="33829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9pPr>
              </a:lstStyle>
              <a:p>
                <a:pPr lvl="0"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>
                    <a:solidFill>
                      <a:prstClr val="black"/>
                    </a:solidFill>
                    <a:latin typeface="Calibri"/>
                  </a:rPr>
                  <a:t>Total: </a:t>
                </a:r>
                <a14:m>
                  <m:oMath xmlns:m="http://schemas.openxmlformats.org/officeDocument/2006/math"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𝑉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=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2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𝑛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−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2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+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𝑘</m:t>
                    </m:r>
                  </m:oMath>
                </a14:m>
                <a:endParaRPr lang="en-US" altLang="he-IL" sz="3200">
                  <a:solidFill>
                    <a:schemeClr val="tx1"/>
                  </a:solidFill>
                </a:endParaRPr>
              </a:p>
              <a:p>
                <a:pPr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 b="1">
                    <a:solidFill>
                      <a:schemeClr val="tx1"/>
                    </a:solidFill>
                    <a:latin typeface="+mn-lt"/>
                  </a:rPr>
                  <a:t>Hard case</a:t>
                </a:r>
                <a:r>
                  <a:rPr lang="en-US" altLang="he-IL" sz="3200">
                    <a:solidFill>
                      <a:schemeClr val="tx1"/>
                    </a:solidFill>
                    <a:latin typeface="+mn-lt"/>
                  </a:rPr>
                  <a:t>: </a:t>
                </a:r>
                <a:br>
                  <a:rPr lang="en-US" altLang="he-IL" sz="3200">
                    <a:solidFill>
                      <a:schemeClr val="tx1"/>
                    </a:solidFill>
                    <a:latin typeface="+mn-lt"/>
                  </a:rPr>
                </a:br>
                <a:r>
                  <a:rPr lang="en-US" altLang="he-IL" sz="3200">
                    <a:solidFill>
                      <a:schemeClr val="tx1"/>
                    </a:solidFill>
                    <a:latin typeface="+mn-lt"/>
                  </a:rPr>
                  <a:t>All squares </a:t>
                </a:r>
                <a:r>
                  <a:rPr lang="en-US" altLang="he-IL" sz="3200" b="1">
                    <a:solidFill>
                      <a:schemeClr val="tx1"/>
                    </a:solidFill>
                    <a:latin typeface="+mn-lt"/>
                  </a:rPr>
                  <a:t>&gt;</a:t>
                </a:r>
                <a:r>
                  <a:rPr lang="en-US" altLang="he-IL" sz="3200">
                    <a:solidFill>
                      <a:schemeClr val="tx1"/>
                    </a:solidFill>
                    <a:latin typeface="+mn-lt"/>
                  </a:rPr>
                  <a:t> corner:</a:t>
                </a:r>
              </a:p>
              <a:p>
                <a:pPr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>
                    <a:solidFill>
                      <a:schemeClr val="tx1"/>
                    </a:solidFill>
                    <a:latin typeface="+mn-lt"/>
                  </a:rPr>
                  <a:t>Allocate square with contained shadow.</a:t>
                </a:r>
              </a:p>
              <a:p>
                <a:pPr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>
                    <a:solidFill>
                      <a:schemeClr val="tx1"/>
                    </a:solidFill>
                    <a:latin typeface="+mn-lt"/>
                  </a:rPr>
                  <a:t>Recurse with:</a:t>
                </a:r>
              </a:p>
              <a:p>
                <a:pPr lvl="1" algn="l" defTabSz="914400" rtl="0" eaLnBrk="1" hangingPunct="1">
                  <a:lnSpc>
                    <a:spcPct val="100000"/>
                  </a:lnSpc>
                  <a:buSzTx/>
                </a:pPr>
                <a:r>
                  <a:rPr lang="el-GR" altLang="he-IL" sz="2800" b="1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Δ</a:t>
                </a:r>
                <a:r>
                  <a:rPr lang="en-US" altLang="he-IL" sz="2800" b="1" i="1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n   </a:t>
                </a:r>
                <a:r>
                  <a:rPr lang="en-US" altLang="he-IL" sz="2800" b="1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= -1</a:t>
                </a:r>
              </a:p>
              <a:p>
                <a:pPr lvl="1" algn="l" defTabSz="914400" rtl="0" eaLnBrk="1" hangingPunct="1">
                  <a:lnSpc>
                    <a:spcPct val="100000"/>
                  </a:lnSpc>
                  <a:buSzTx/>
                </a:pPr>
                <a:r>
                  <a:rPr lang="el-GR" altLang="he-IL" sz="2800" b="1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Δ</a:t>
                </a:r>
                <a:r>
                  <a:rPr lang="en-US" altLang="he-IL" sz="2800" b="1" i="1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k   </a:t>
                </a:r>
                <a:r>
                  <a:rPr lang="en-US" altLang="he-IL" sz="2800" b="1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= +1 - #(shadows)</a:t>
                </a:r>
              </a:p>
              <a:p>
                <a:pPr lvl="1" algn="l" defTabSz="914400" rtl="0" eaLnBrk="1" hangingPunct="1">
                  <a:lnSpc>
                    <a:spcPct val="100000"/>
                  </a:lnSpc>
                  <a:buSzTx/>
                </a:pPr>
                <a:r>
                  <a:rPr lang="el-GR" altLang="he-IL" sz="2800" b="1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Δ</a:t>
                </a:r>
                <a:r>
                  <a:rPr lang="en-US" altLang="he-IL" sz="2800" b="1" i="1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US" altLang="he-IL" sz="2800" b="1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  ≥  -1 - #(shadows)</a:t>
                </a:r>
                <a:endParaRPr lang="en-US" altLang="he-IL" sz="3200">
                  <a:latin typeface="Century Gothic" pitchFamily="34" charset="0"/>
                </a:endParaRPr>
              </a:p>
              <a:p>
                <a:pPr marL="114300" indent="0" algn="l" defTabSz="914400" rtl="0" eaLnBrk="1" hangingPunct="1">
                  <a:lnSpc>
                    <a:spcPct val="100000"/>
                  </a:lnSpc>
                  <a:buSzTx/>
                  <a:buNone/>
                </a:pPr>
                <a:endParaRPr lang="en-US" altLang="he-IL" sz="3200" smtClean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4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1146" y="942165"/>
                <a:ext cx="4461716" cy="3417568"/>
              </a:xfrm>
              <a:prstGeom prst="rect">
                <a:avLst/>
              </a:prstGeom>
              <a:blipFill rotWithShape="1">
                <a:blip r:embed="rId2"/>
                <a:stretch>
                  <a:fillRect l="-546" t="-2143" b="-4696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 bwMode="auto">
          <a:xfrm>
            <a:off x="257176" y="1902619"/>
            <a:ext cx="4264024" cy="4176713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 sz="320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 bwMode="auto">
          <a:xfrm>
            <a:off x="280987" y="2376489"/>
            <a:ext cx="66782" cy="3609963"/>
          </a:xfrm>
          <a:prstGeom prst="line">
            <a:avLst/>
          </a:prstGeom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 bwMode="auto">
          <a:xfrm flipV="1">
            <a:off x="347769" y="2376489"/>
            <a:ext cx="3901968" cy="3609963"/>
          </a:xfrm>
          <a:prstGeom prst="line">
            <a:avLst/>
          </a:prstGeom>
          <a:ln w="6350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 bwMode="auto">
          <a:xfrm flipH="1" flipV="1">
            <a:off x="347769" y="5986452"/>
            <a:ext cx="3884505" cy="69863"/>
          </a:xfrm>
          <a:prstGeom prst="line">
            <a:avLst/>
          </a:prstGeom>
          <a:ln w="6350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 bwMode="auto">
          <a:xfrm flipH="1">
            <a:off x="263524" y="5986452"/>
            <a:ext cx="84245" cy="69862"/>
          </a:xfrm>
          <a:prstGeom prst="line">
            <a:avLst/>
          </a:prstGeom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57175" y="908720"/>
            <a:ext cx="0" cy="22322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627784" y="6079332"/>
            <a:ext cx="189341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763688" y="3140968"/>
            <a:ext cx="0" cy="9132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257175" y="3140968"/>
            <a:ext cx="15065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763688" y="4054248"/>
            <a:ext cx="43204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95736" y="4054248"/>
            <a:ext cx="0" cy="15684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195736" y="5599120"/>
            <a:ext cx="43204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627784" y="5622692"/>
            <a:ext cx="0" cy="4566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212429" y="4588018"/>
            <a:ext cx="1036437" cy="95341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51" name="Rectangle 50"/>
          <p:cNvSpPr/>
          <p:nvPr/>
        </p:nvSpPr>
        <p:spPr>
          <a:xfrm>
            <a:off x="2662908" y="5535848"/>
            <a:ext cx="621082" cy="485536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2" name="Oval 51"/>
          <p:cNvSpPr/>
          <p:nvPr/>
        </p:nvSpPr>
        <p:spPr>
          <a:xfrm>
            <a:off x="3177753" y="4694801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53" name="Oval 52"/>
          <p:cNvSpPr/>
          <p:nvPr/>
        </p:nvSpPr>
        <p:spPr>
          <a:xfrm>
            <a:off x="2390129" y="4622570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83" name="Oval 82"/>
          <p:cNvSpPr/>
          <p:nvPr/>
        </p:nvSpPr>
        <p:spPr>
          <a:xfrm>
            <a:off x="3199222" y="5734046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cxnSp>
        <p:nvCxnSpPr>
          <p:cNvPr id="85" name="Straight Connector 84"/>
          <p:cNvCxnSpPr/>
          <p:nvPr/>
        </p:nvCxnSpPr>
        <p:spPr>
          <a:xfrm>
            <a:off x="2174267" y="4503968"/>
            <a:ext cx="11447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3319041" y="4503968"/>
            <a:ext cx="21468" cy="1575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31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1. Geometry:   k-staircase</a:t>
            </a:r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3"/>
              <p:cNvSpPr txBox="1">
                <a:spLocks/>
              </p:cNvSpPr>
              <p:nvPr/>
            </p:nvSpPr>
            <p:spPr bwMode="auto">
              <a:xfrm>
                <a:off x="4661146" y="942164"/>
                <a:ext cx="4461716" cy="47918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228600" algn="r" rtl="1" eaLnBrk="0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400">
                    <a:solidFill>
                      <a:schemeClr val="tx2"/>
                    </a:solidFill>
                    <a:latin typeface="Tw Cen MT" pitchFamily="34" charset="0"/>
                  </a:defRPr>
                </a:lvl1pPr>
                <a:lvl2pPr marL="639763" indent="-228600" algn="r" rtl="1" eaLnBrk="0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>
                    <a:solidFill>
                      <a:schemeClr val="tx2"/>
                    </a:solidFill>
                    <a:latin typeface="Tw Cen MT" pitchFamily="34" charset="0"/>
                  </a:defRPr>
                </a:lvl2pPr>
                <a:lvl3pPr marL="914400" algn="r" rtl="1" eaLnBrk="0">
                  <a:spcBef>
                    <a:spcPct val="20000"/>
                  </a:spcBef>
                  <a:buClr>
                    <a:srgbClr val="B5AE53"/>
                  </a:buClr>
                  <a:buFont typeface="Arial" pitchFamily="34" charset="0"/>
                  <a:buChar char="•"/>
                  <a:defRPr>
                    <a:solidFill>
                      <a:schemeClr val="tx2"/>
                    </a:solidFill>
                    <a:latin typeface="Tw Cen MT" pitchFamily="34" charset="0"/>
                  </a:defRPr>
                </a:lvl3pPr>
                <a:lvl4pPr marL="1279525" algn="r" rtl="1" eaLnBrk="0">
                  <a:spcBef>
                    <a:spcPct val="20000"/>
                  </a:spcBef>
                  <a:buClr>
                    <a:srgbClr val="848058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4pPr>
                <a:lvl5pPr marL="1554163" algn="r" rtl="1" eaLnBrk="0">
                  <a:spcBef>
                    <a:spcPct val="20000"/>
                  </a:spcBef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5pPr>
                <a:lvl6pPr marL="20113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6pPr>
                <a:lvl7pPr marL="24685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7pPr>
                <a:lvl8pPr marL="29257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8pPr>
                <a:lvl9pPr marL="33829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9pPr>
              </a:lstStyle>
              <a:p>
                <a:pPr lvl="0"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 smtClean="0">
                    <a:solidFill>
                      <a:prstClr val="black"/>
                    </a:solidFill>
                    <a:latin typeface="Calibri"/>
                  </a:rPr>
                  <a:t>Total: </a:t>
                </a:r>
                <a14:m>
                  <m:oMath xmlns:m="http://schemas.openxmlformats.org/officeDocument/2006/math"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𝑉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=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2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𝑛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−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2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+</m:t>
                    </m:r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𝑘</m:t>
                    </m:r>
                  </m:oMath>
                </a14:m>
                <a:endParaRPr lang="en-US" altLang="he-IL" sz="3200">
                  <a:solidFill>
                    <a:schemeClr val="tx1"/>
                  </a:solidFill>
                </a:endParaRPr>
              </a:p>
              <a:p>
                <a:pPr lvl="0"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 b="1">
                    <a:solidFill>
                      <a:schemeClr val="tx1"/>
                    </a:solidFill>
                    <a:latin typeface="+mn-lt"/>
                  </a:rPr>
                  <a:t>Final step</a:t>
                </a:r>
                <a:r>
                  <a:rPr lang="en-US" altLang="he-IL" sz="3200">
                    <a:solidFill>
                      <a:schemeClr val="tx1"/>
                    </a:solidFill>
                    <a:latin typeface="+mn-lt"/>
                  </a:rPr>
                  <a:t>: </a:t>
                </a:r>
                <a:r>
                  <a:rPr lang="en-US" altLang="he-IL" sz="3200" b="1" i="1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he-IL" sz="3200" b="1" i="1" smtClean="0">
                    <a:solidFill>
                      <a:srgbClr val="00B050"/>
                    </a:solidFill>
                    <a:latin typeface="+mn-lt"/>
                    <a:cs typeface="Times New Roman" pitchFamily="18" charset="0"/>
                  </a:rPr>
                  <a:t>=1</a:t>
                </a:r>
              </a:p>
              <a:p>
                <a:pPr lvl="0"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 smtClean="0">
                    <a:solidFill>
                      <a:schemeClr val="tx1"/>
                    </a:solidFill>
                    <a:latin typeface="+mn-lt"/>
                  </a:rPr>
                  <a:t>Total-value </a:t>
                </a:r>
                <a:r>
                  <a:rPr lang="en-US" altLang="he-IL" sz="3200" b="1">
                    <a:solidFill>
                      <a:srgbClr val="00B050"/>
                    </a:solidFill>
                    <a:latin typeface="+mn-lt"/>
                    <a:cs typeface="Times New Roman" pitchFamily="18" charset="0"/>
                  </a:rPr>
                  <a:t>≥</a:t>
                </a:r>
                <a:r>
                  <a:rPr lang="en-US" altLang="he-IL" sz="320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𝑘</m:t>
                    </m:r>
                  </m:oMath>
                </a14:m>
                <a:endParaRPr lang="en-US" altLang="he-IL" sz="3200">
                  <a:solidFill>
                    <a:schemeClr val="tx1"/>
                  </a:solidFill>
                </a:endParaRPr>
              </a:p>
              <a:p>
                <a:pPr marL="114300" lvl="0" indent="0" algn="l" defTabSz="914400" rtl="0" eaLnBrk="1" hangingPunct="1">
                  <a:lnSpc>
                    <a:spcPct val="100000"/>
                  </a:lnSpc>
                  <a:buSzTx/>
                  <a:buNone/>
                </a:pPr>
                <a:r>
                  <a:rPr lang="en-US" altLang="he-IL" sz="3200">
                    <a:latin typeface="+mn-lt"/>
                  </a:rPr>
                  <a:t>  </a:t>
                </a:r>
                <a:r>
                  <a:rPr lang="en-US" altLang="he-IL" sz="3200">
                    <a:solidFill>
                      <a:schemeClr val="tx1"/>
                    </a:solidFill>
                    <a:latin typeface="+mn-lt"/>
                  </a:rPr>
                  <a:t>Cover-Number =</a:t>
                </a:r>
                <a:r>
                  <a:rPr lang="en-US" altLang="he-IL" sz="320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3200" i="1">
                        <a:solidFill>
                          <a:srgbClr val="00B050"/>
                        </a:solidFill>
                        <a:latin typeface="Cambria Math"/>
                      </a:rPr>
                      <m:t>𝑘</m:t>
                    </m:r>
                  </m:oMath>
                </a14:m>
                <a:endParaRPr lang="en-US" altLang="he-IL" sz="3200">
                  <a:latin typeface="+mn-lt"/>
                </a:endParaRPr>
              </a:p>
              <a:p>
                <a:pPr lvl="0"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 smtClean="0">
                    <a:solidFill>
                      <a:schemeClr val="tx1"/>
                    </a:solidFill>
                    <a:latin typeface="+mn-lt"/>
                  </a:rPr>
                  <a:t>Square-value </a:t>
                </a:r>
                <a:r>
                  <a:rPr lang="en-US" altLang="he-IL" sz="3200" b="1">
                    <a:solidFill>
                      <a:srgbClr val="00B050"/>
                    </a:solidFill>
                    <a:cs typeface="Times New Roman" pitchFamily="18" charset="0"/>
                  </a:rPr>
                  <a:t>≥</a:t>
                </a:r>
                <a:r>
                  <a:rPr lang="en-US" altLang="he-IL" sz="3200"/>
                  <a:t> </a:t>
                </a:r>
                <a14:m>
                  <m:oMath xmlns:m="http://schemas.openxmlformats.org/officeDocument/2006/math">
                    <m:r>
                      <a:rPr lang="en-US" altLang="he-IL" sz="3200" b="0" i="1" smtClean="0">
                        <a:solidFill>
                          <a:srgbClr val="00B05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altLang="he-IL" sz="3200" smtClean="0">
                  <a:solidFill>
                    <a:schemeClr val="tx1"/>
                  </a:solidFill>
                  <a:latin typeface="+mn-lt"/>
                </a:endParaRPr>
              </a:p>
              <a:p>
                <a:pPr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 smtClean="0">
                    <a:solidFill>
                      <a:schemeClr val="tx1"/>
                    </a:solidFill>
                    <a:latin typeface="+mn-lt"/>
                  </a:rPr>
                  <a:t>Q.E.D.</a:t>
                </a:r>
                <a:endParaRPr lang="en-US" altLang="he-IL" sz="320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4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1146" y="942164"/>
                <a:ext cx="4461716" cy="4791881"/>
              </a:xfrm>
              <a:prstGeom prst="rect">
                <a:avLst/>
              </a:prstGeom>
              <a:blipFill rotWithShape="1">
                <a:blip r:embed="rId2"/>
                <a:stretch>
                  <a:fillRect l="-546" t="-152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 bwMode="auto">
          <a:xfrm>
            <a:off x="257176" y="1902619"/>
            <a:ext cx="4264024" cy="4176713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 sz="320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280987" y="2376489"/>
            <a:ext cx="66782" cy="3609963"/>
          </a:xfrm>
          <a:prstGeom prst="line">
            <a:avLst/>
          </a:prstGeom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 bwMode="auto">
          <a:xfrm flipV="1">
            <a:off x="347769" y="2376489"/>
            <a:ext cx="3901968" cy="3609963"/>
          </a:xfrm>
          <a:prstGeom prst="line">
            <a:avLst/>
          </a:prstGeom>
          <a:ln w="6350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 flipH="1" flipV="1">
            <a:off x="347769" y="5986452"/>
            <a:ext cx="3884505" cy="69863"/>
          </a:xfrm>
          <a:prstGeom prst="line">
            <a:avLst/>
          </a:prstGeom>
          <a:ln w="6350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 bwMode="auto">
          <a:xfrm flipH="1">
            <a:off x="263524" y="5986452"/>
            <a:ext cx="84245" cy="69862"/>
          </a:xfrm>
          <a:prstGeom prst="line">
            <a:avLst/>
          </a:prstGeom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57175" y="908720"/>
            <a:ext cx="0" cy="22322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2627784" y="6079332"/>
            <a:ext cx="189341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763688" y="3140968"/>
            <a:ext cx="0" cy="9132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257175" y="3140968"/>
            <a:ext cx="15065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763688" y="4054248"/>
            <a:ext cx="43204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95736" y="4054248"/>
            <a:ext cx="0" cy="15684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195736" y="5599120"/>
            <a:ext cx="43204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627784" y="5622692"/>
            <a:ext cx="0" cy="4566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212429" y="3597608"/>
            <a:ext cx="2308771" cy="194382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58" name="Rectangle 57"/>
          <p:cNvSpPr/>
          <p:nvPr/>
        </p:nvSpPr>
        <p:spPr>
          <a:xfrm>
            <a:off x="2699793" y="4293096"/>
            <a:ext cx="1821407" cy="1715920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59" name="Rectangle 58"/>
          <p:cNvSpPr/>
          <p:nvPr/>
        </p:nvSpPr>
        <p:spPr>
          <a:xfrm>
            <a:off x="1763688" y="1628801"/>
            <a:ext cx="2757512" cy="2368858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60" name="Rectangle 59"/>
          <p:cNvSpPr/>
          <p:nvPr/>
        </p:nvSpPr>
        <p:spPr>
          <a:xfrm>
            <a:off x="295498" y="1268760"/>
            <a:ext cx="1756222" cy="1818288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783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1. Geometry:   Walls and Open Bounds</a:t>
            </a:r>
            <a:endParaRPr lang="he-IL"/>
          </a:p>
        </p:txBody>
      </p:sp>
      <p:graphicFrame>
        <p:nvGraphicFramePr>
          <p:cNvPr id="16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496715"/>
              </p:ext>
            </p:extLst>
          </p:nvPr>
        </p:nvGraphicFramePr>
        <p:xfrm>
          <a:off x="307975" y="1700213"/>
          <a:ext cx="8585200" cy="497522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790621"/>
                <a:gridCol w="2249515"/>
                <a:gridCol w="2946872"/>
                <a:gridCol w="2598192"/>
              </a:tblGrid>
              <a:tr h="1813842">
                <a:tc>
                  <a:txBody>
                    <a:bodyPr/>
                    <a:lstStyle>
                      <a:lvl1pPr algn="r" rtl="1" eaLnBrk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1pPr>
                      <a:lvl2pPr marL="457200" algn="r" rtl="1" eaLnBrk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2pPr>
                      <a:lvl3pPr marL="914400" algn="r" rtl="1" eaLnBrk="0">
                        <a:spcBef>
                          <a:spcPct val="20000"/>
                        </a:spcBef>
                        <a:buClr>
                          <a:srgbClr val="B5AE53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3pPr>
                      <a:lvl4pPr marL="1371600" algn="r" rtl="1" eaLnBrk="0">
                        <a:spcBef>
                          <a:spcPct val="20000"/>
                        </a:spcBef>
                        <a:buClr>
                          <a:srgbClr val="848058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4pPr>
                      <a:lvl5pPr marL="1828800" algn="r" rtl="1" eaLnBrk="0">
                        <a:spcBef>
                          <a:spcPct val="20000"/>
                        </a:spcBef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5pPr>
                      <a:lvl6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6pPr>
                      <a:lvl7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7pPr>
                      <a:lvl8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8pPr>
                      <a:lvl9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6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altLang="he-IL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WenQuanYi Micro Hei" charset="0"/>
                        <a:cs typeface="Times New Roman" pitchFamily="18" charset="0"/>
                      </a:endParaRPr>
                    </a:p>
                  </a:txBody>
                  <a:tcPr marL="90008" marR="90008" marT="460198" marB="46812" horzOverflow="overflow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algn="r" rtl="1" eaLnBrk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1pPr>
                      <a:lvl2pPr marL="457200" algn="r" rtl="1" eaLnBrk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2pPr>
                      <a:lvl3pPr marL="914400" algn="r" rtl="1" eaLnBrk="0">
                        <a:spcBef>
                          <a:spcPct val="20000"/>
                        </a:spcBef>
                        <a:buClr>
                          <a:srgbClr val="B5AE53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3pPr>
                      <a:lvl4pPr marL="1371600" algn="r" rtl="1" eaLnBrk="0">
                        <a:spcBef>
                          <a:spcPct val="20000"/>
                        </a:spcBef>
                        <a:buClr>
                          <a:srgbClr val="848058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4pPr>
                      <a:lvl5pPr marL="1828800" algn="r" rtl="1" eaLnBrk="0">
                        <a:spcBef>
                          <a:spcPct val="20000"/>
                        </a:spcBef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5pPr>
                      <a:lvl6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6pPr>
                      <a:lvl7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7pPr>
                      <a:lvl8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8pPr>
                      <a:lvl9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altLang="he-IL" sz="2000" u="none" strike="noStrike" cap="none" normalizeH="0" baseline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altLang="he-IL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ea typeface="WenQuanYi Micro Hei" charset="0"/>
                        <a:cs typeface="WenQuanYi Micro Hei" charset="0"/>
                      </a:endParaRPr>
                    </a:p>
                  </a:txBody>
                  <a:tcPr marL="90008" marR="90008" marT="409785" marB="46812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algn="r" rtl="1" eaLnBrk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1pPr>
                      <a:lvl2pPr marL="457200" algn="r" rtl="1" eaLnBrk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2pPr>
                      <a:lvl3pPr marL="914400" algn="r" rtl="1" eaLnBrk="0">
                        <a:spcBef>
                          <a:spcPct val="20000"/>
                        </a:spcBef>
                        <a:buClr>
                          <a:srgbClr val="B5AE53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3pPr>
                      <a:lvl4pPr marL="1371600" algn="r" rtl="1" eaLnBrk="0">
                        <a:spcBef>
                          <a:spcPct val="20000"/>
                        </a:spcBef>
                        <a:buClr>
                          <a:srgbClr val="848058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4pPr>
                      <a:lvl5pPr marL="1828800" algn="r" rtl="1" eaLnBrk="0">
                        <a:spcBef>
                          <a:spcPct val="20000"/>
                        </a:spcBef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5pPr>
                      <a:lvl6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6pPr>
                      <a:lvl7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7pPr>
                      <a:lvl8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8pPr>
                      <a:lvl9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altLang="he-IL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ea typeface="WenQuanYi Micro Hei" charset="0"/>
                        <a:cs typeface="WenQuanYi Micro Hei" charset="0"/>
                      </a:endParaRPr>
                    </a:p>
                  </a:txBody>
                  <a:tcPr marL="90008" marR="90008" marT="409785" marB="46812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algn="r" rtl="1" eaLnBrk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1pPr>
                      <a:lvl2pPr marL="457200" algn="r" rtl="1" eaLnBrk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2pPr>
                      <a:lvl3pPr marL="914400" algn="r" rtl="1" eaLnBrk="0">
                        <a:spcBef>
                          <a:spcPct val="20000"/>
                        </a:spcBef>
                        <a:buClr>
                          <a:srgbClr val="B5AE53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3pPr>
                      <a:lvl4pPr marL="1371600" algn="r" rtl="1" eaLnBrk="0">
                        <a:spcBef>
                          <a:spcPct val="20000"/>
                        </a:spcBef>
                        <a:buClr>
                          <a:srgbClr val="848058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4pPr>
                      <a:lvl5pPr marL="1828800" algn="r" rtl="1" eaLnBrk="0">
                        <a:spcBef>
                          <a:spcPct val="20000"/>
                        </a:spcBef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5pPr>
                      <a:lvl6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6pPr>
                      <a:lvl7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7pPr>
                      <a:lvl8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8pPr>
                      <a:lvl9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altLang="he-IL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itchFamily="34" charset="0"/>
                        <a:ea typeface="WenQuanYi Micro Hei" charset="0"/>
                        <a:cs typeface="WenQuanYi Micro Hei" charset="0"/>
                      </a:endParaRPr>
                    </a:p>
                  </a:txBody>
                  <a:tcPr marL="90008" marR="90008" marT="409785" marB="46812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78006">
                <a:tc>
                  <a:txBody>
                    <a:bodyPr/>
                    <a:lstStyle>
                      <a:lvl1pPr algn="r" rtl="1" eaLnBrk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1pPr>
                      <a:lvl2pPr marL="457200" algn="r" rtl="1" eaLnBrk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2pPr>
                      <a:lvl3pPr marL="914400" algn="r" rtl="1" eaLnBrk="0">
                        <a:spcBef>
                          <a:spcPct val="20000"/>
                        </a:spcBef>
                        <a:buClr>
                          <a:srgbClr val="B5AE53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3pPr>
                      <a:lvl4pPr marL="1371600" algn="r" rtl="1" eaLnBrk="0">
                        <a:spcBef>
                          <a:spcPct val="20000"/>
                        </a:spcBef>
                        <a:buClr>
                          <a:srgbClr val="848058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4pPr>
                      <a:lvl5pPr marL="1828800" algn="r" rtl="1" eaLnBrk="0">
                        <a:spcBef>
                          <a:spcPct val="20000"/>
                        </a:spcBef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5pPr>
                      <a:lvl6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6pPr>
                      <a:lvl7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7pPr>
                      <a:lvl8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8pPr>
                      <a:lvl9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he-IL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WenQuanYi Micro Hei" charset="0"/>
                          <a:cs typeface="WenQuanYi Micro Hei" charset="0"/>
                        </a:rPr>
                        <a:t>2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he-IL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WenQuanYi Micro Hei" charset="0"/>
                          <a:cs typeface="WenQuanYi Micro Hei" charset="0"/>
                        </a:rPr>
                        <a:t>ppl</a:t>
                      </a:r>
                    </a:p>
                  </a:txBody>
                  <a:tcPr marL="90008" marR="90008" marT="409785" marB="46812" horzOverflow="overflow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algn="r" rtl="1" eaLnBrk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1pPr>
                      <a:lvl2pPr marL="457200" algn="r" rtl="1" eaLnBrk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2pPr>
                      <a:lvl3pPr marL="914400" algn="r" rtl="1" eaLnBrk="0">
                        <a:spcBef>
                          <a:spcPct val="20000"/>
                        </a:spcBef>
                        <a:buClr>
                          <a:srgbClr val="B5AE53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3pPr>
                      <a:lvl4pPr marL="1371600" algn="r" rtl="1" eaLnBrk="0">
                        <a:spcBef>
                          <a:spcPct val="20000"/>
                        </a:spcBef>
                        <a:buClr>
                          <a:srgbClr val="848058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4pPr>
                      <a:lvl5pPr marL="1828800" algn="r" rtl="1" eaLnBrk="0">
                        <a:spcBef>
                          <a:spcPct val="20000"/>
                        </a:spcBef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5pPr>
                      <a:lvl6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6pPr>
                      <a:lvl7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7pPr>
                      <a:lvl8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8pPr>
                      <a:lvl9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altLang="he-I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WenQuanYi Micro Hei" charset="0"/>
                        <a:cs typeface="WenQuanYi Micro Hei" charset="0"/>
                      </a:endParaRPr>
                    </a:p>
                  </a:txBody>
                  <a:tcPr marL="90008" marR="90008" marT="409785" marB="46812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algn="r" rtl="1" eaLnBrk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1pPr>
                      <a:lvl2pPr marL="457200" algn="r" rtl="1" eaLnBrk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2pPr>
                      <a:lvl3pPr marL="914400" algn="r" rtl="1" eaLnBrk="0">
                        <a:spcBef>
                          <a:spcPct val="20000"/>
                        </a:spcBef>
                        <a:buClr>
                          <a:srgbClr val="B5AE53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3pPr>
                      <a:lvl4pPr marL="1371600" algn="r" rtl="1" eaLnBrk="0">
                        <a:spcBef>
                          <a:spcPct val="20000"/>
                        </a:spcBef>
                        <a:buClr>
                          <a:srgbClr val="848058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4pPr>
                      <a:lvl5pPr marL="1828800" algn="r" rtl="1" eaLnBrk="0">
                        <a:spcBef>
                          <a:spcPct val="20000"/>
                        </a:spcBef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5pPr>
                      <a:lvl6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6pPr>
                      <a:lvl7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7pPr>
                      <a:lvl8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8pPr>
                      <a:lvl9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altLang="he-IL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WenQuanYi Micro Hei" charset="0"/>
                        <a:cs typeface="WenQuanYi Micro Hei" charset="0"/>
                      </a:endParaRPr>
                    </a:p>
                  </a:txBody>
                  <a:tcPr marL="90008" marR="90008" marT="409785" marB="46812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algn="r" rtl="1" eaLnBrk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1pPr>
                      <a:lvl2pPr marL="457200" algn="r" rtl="1" eaLnBrk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2pPr>
                      <a:lvl3pPr marL="914400" algn="r" rtl="1" eaLnBrk="0">
                        <a:spcBef>
                          <a:spcPct val="20000"/>
                        </a:spcBef>
                        <a:buClr>
                          <a:srgbClr val="B5AE53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3pPr>
                      <a:lvl4pPr marL="1371600" algn="r" rtl="1" eaLnBrk="0">
                        <a:spcBef>
                          <a:spcPct val="20000"/>
                        </a:spcBef>
                        <a:buClr>
                          <a:srgbClr val="848058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4pPr>
                      <a:lvl5pPr marL="1828800" algn="r" rtl="1" eaLnBrk="0">
                        <a:spcBef>
                          <a:spcPct val="20000"/>
                        </a:spcBef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5pPr>
                      <a:lvl6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6pPr>
                      <a:lvl7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7pPr>
                      <a:lvl8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8pPr>
                      <a:lvl9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altLang="he-IL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0008" marR="90008" marT="409785" marB="46812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83377">
                <a:tc>
                  <a:txBody>
                    <a:bodyPr/>
                    <a:lstStyle>
                      <a:lvl1pPr algn="r" rtl="1" eaLnBrk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1pPr>
                      <a:lvl2pPr marL="457200" algn="r" rtl="1" eaLnBrk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2pPr>
                      <a:lvl3pPr marL="914400" algn="r" rtl="1" eaLnBrk="0">
                        <a:spcBef>
                          <a:spcPct val="20000"/>
                        </a:spcBef>
                        <a:buClr>
                          <a:srgbClr val="B5AE53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3pPr>
                      <a:lvl4pPr marL="1371600" algn="r" rtl="1" eaLnBrk="0">
                        <a:spcBef>
                          <a:spcPct val="20000"/>
                        </a:spcBef>
                        <a:buClr>
                          <a:srgbClr val="848058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4pPr>
                      <a:lvl5pPr marL="1828800" algn="r" rtl="1" eaLnBrk="0">
                        <a:spcBef>
                          <a:spcPct val="20000"/>
                        </a:spcBef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5pPr>
                      <a:lvl6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6pPr>
                      <a:lvl7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7pPr>
                      <a:lvl8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8pPr>
                      <a:lvl9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lang="en-US" altLang="he-IL" sz="2800" i="1" cap="none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r>
                        <a:rPr kumimoji="0" lang="en-US" altLang="he-IL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WenQuanYi Micro Hei" charset="0"/>
                          <a:cs typeface="WenQuanYi Micro Hei" charset="0"/>
                        </a:rPr>
                        <a:t>ppl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altLang="he-I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WenQuanYi Micro Hei" charset="0"/>
                        <a:cs typeface="Arial" panose="020B0604020202020204" pitchFamily="34" charset="0"/>
                      </a:endParaRPr>
                    </a:p>
                  </a:txBody>
                  <a:tcPr marL="90008" marR="90008" marT="409785" marB="46812" horzOverflow="overflow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algn="r" rtl="1" eaLnBrk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1pPr>
                      <a:lvl2pPr marL="457200" algn="r" rtl="1" eaLnBrk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2pPr>
                      <a:lvl3pPr marL="914400" algn="r" rtl="1" eaLnBrk="0">
                        <a:spcBef>
                          <a:spcPct val="20000"/>
                        </a:spcBef>
                        <a:buClr>
                          <a:srgbClr val="B5AE53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3pPr>
                      <a:lvl4pPr marL="1371600" algn="r" rtl="1" eaLnBrk="0">
                        <a:spcBef>
                          <a:spcPct val="20000"/>
                        </a:spcBef>
                        <a:buClr>
                          <a:srgbClr val="848058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4pPr>
                      <a:lvl5pPr marL="1828800" algn="r" rtl="1" eaLnBrk="0">
                        <a:spcBef>
                          <a:spcPct val="20000"/>
                        </a:spcBef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5pPr>
                      <a:lvl6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6pPr>
                      <a:lvl7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7pPr>
                      <a:lvl8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8pPr>
                      <a:lvl9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altLang="he-IL" sz="280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0008" marR="90008" marT="409785" marB="46812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algn="r" rtl="1" eaLnBrk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1pPr>
                      <a:lvl2pPr marL="457200" algn="r" rtl="1" eaLnBrk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2pPr>
                      <a:lvl3pPr marL="914400" algn="r" rtl="1" eaLnBrk="0">
                        <a:spcBef>
                          <a:spcPct val="20000"/>
                        </a:spcBef>
                        <a:buClr>
                          <a:srgbClr val="B5AE53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3pPr>
                      <a:lvl4pPr marL="1371600" algn="r" rtl="1" eaLnBrk="0">
                        <a:spcBef>
                          <a:spcPct val="20000"/>
                        </a:spcBef>
                        <a:buClr>
                          <a:srgbClr val="848058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4pPr>
                      <a:lvl5pPr marL="1828800" algn="r" rtl="1" eaLnBrk="0">
                        <a:spcBef>
                          <a:spcPct val="20000"/>
                        </a:spcBef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5pPr>
                      <a:lvl6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6pPr>
                      <a:lvl7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7pPr>
                      <a:lvl8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8pPr>
                      <a:lvl9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altLang="he-IL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WenQuanYi Micro Hei" charset="0"/>
                        <a:cs typeface="WenQuanYi Micro Hei" charset="0"/>
                      </a:endParaRPr>
                    </a:p>
                  </a:txBody>
                  <a:tcPr marL="90008" marR="90008" marT="409785" marB="46812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algn="r" rtl="1" eaLnBrk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1pPr>
                      <a:lvl2pPr marL="457200" algn="r" rtl="1" eaLnBrk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2pPr>
                      <a:lvl3pPr marL="914400" algn="r" rtl="1" eaLnBrk="0">
                        <a:spcBef>
                          <a:spcPct val="20000"/>
                        </a:spcBef>
                        <a:buClr>
                          <a:srgbClr val="B5AE53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3pPr>
                      <a:lvl4pPr marL="1371600" algn="r" rtl="1" eaLnBrk="0">
                        <a:spcBef>
                          <a:spcPct val="20000"/>
                        </a:spcBef>
                        <a:buClr>
                          <a:srgbClr val="848058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4pPr>
                      <a:lvl5pPr marL="1828800" algn="r" rtl="1" eaLnBrk="0">
                        <a:spcBef>
                          <a:spcPct val="20000"/>
                        </a:spcBef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5pPr>
                      <a:lvl6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6pPr>
                      <a:lvl7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7pPr>
                      <a:lvl8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8pPr>
                      <a:lvl9pPr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8B54D"/>
                        </a:buClr>
                        <a:buFont typeface="Arial" pitchFamily="34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400">
                          <a:solidFill>
                            <a:schemeClr val="tx2"/>
                          </a:solidFill>
                          <a:latin typeface="Century Gothic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6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altLang="he-IL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0008" marR="90008" marT="409785" marB="46812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17" name="Group 2"/>
          <p:cNvGrpSpPr>
            <a:grpSpLocks/>
          </p:cNvGrpSpPr>
          <p:nvPr/>
        </p:nvGrpSpPr>
        <p:grpSpPr bwMode="auto">
          <a:xfrm>
            <a:off x="1293813" y="2044700"/>
            <a:ext cx="1084262" cy="1081088"/>
            <a:chOff x="2165574" y="1933973"/>
            <a:chExt cx="1084262" cy="1081087"/>
          </a:xfrm>
        </p:grpSpPr>
        <p:sp>
          <p:nvSpPr>
            <p:cNvPr id="18" name="Rectangle 17"/>
            <p:cNvSpPr/>
            <p:nvPr/>
          </p:nvSpPr>
          <p:spPr>
            <a:xfrm>
              <a:off x="2195736" y="1989536"/>
              <a:ext cx="1028700" cy="1008061"/>
            </a:xfrm>
            <a:prstGeom prst="rect">
              <a:avLst/>
            </a:prstGeom>
            <a:solidFill>
              <a:schemeClr val="bg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>
                <a:defRPr/>
              </a:pPr>
              <a:endParaRPr lang="he-IL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170336" y="1933973"/>
              <a:ext cx="0" cy="1081087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170336" y="1933973"/>
              <a:ext cx="10795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245074" y="1933973"/>
              <a:ext cx="4762" cy="1081087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2165574" y="3015060"/>
              <a:ext cx="107950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"/>
          <p:cNvGrpSpPr>
            <a:grpSpLocks/>
          </p:cNvGrpSpPr>
          <p:nvPr/>
        </p:nvGrpSpPr>
        <p:grpSpPr bwMode="auto">
          <a:xfrm>
            <a:off x="4206875" y="2044700"/>
            <a:ext cx="1085850" cy="1081088"/>
            <a:chOff x="4067944" y="1916832"/>
            <a:chExt cx="1084725" cy="1080120"/>
          </a:xfrm>
        </p:grpSpPr>
        <p:sp>
          <p:nvSpPr>
            <p:cNvPr id="27" name="Rectangle 26"/>
            <p:cNvSpPr/>
            <p:nvPr/>
          </p:nvSpPr>
          <p:spPr>
            <a:xfrm>
              <a:off x="4118691" y="1953312"/>
              <a:ext cx="1029221" cy="1007159"/>
            </a:xfrm>
            <a:prstGeom prst="rect">
              <a:avLst/>
            </a:prstGeom>
            <a:solidFill>
              <a:schemeClr val="bg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>
                <a:defRPr/>
              </a:pPr>
              <a:endParaRPr lang="he-IL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4072702" y="1916832"/>
              <a:ext cx="0" cy="108012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072702" y="1916832"/>
              <a:ext cx="1079967" cy="0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147912" y="1916832"/>
              <a:ext cx="4757" cy="1080120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4067944" y="2996952"/>
              <a:ext cx="1079968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57"/>
          <p:cNvGrpSpPr>
            <a:grpSpLocks/>
          </p:cNvGrpSpPr>
          <p:nvPr/>
        </p:nvGrpSpPr>
        <p:grpSpPr bwMode="auto">
          <a:xfrm>
            <a:off x="7285038" y="2044700"/>
            <a:ext cx="1085850" cy="1081088"/>
            <a:chOff x="7465318" y="1993901"/>
            <a:chExt cx="1085850" cy="1081087"/>
          </a:xfrm>
        </p:grpSpPr>
        <p:sp>
          <p:nvSpPr>
            <p:cNvPr id="33" name="Rectangle 32"/>
            <p:cNvSpPr/>
            <p:nvPr/>
          </p:nvSpPr>
          <p:spPr>
            <a:xfrm>
              <a:off x="7482780" y="2016126"/>
              <a:ext cx="1028700" cy="1008062"/>
            </a:xfrm>
            <a:prstGeom prst="rect">
              <a:avLst/>
            </a:prstGeom>
            <a:solidFill>
              <a:schemeClr val="bg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>
                <a:defRPr/>
              </a:pPr>
              <a:endParaRPr lang="he-IL"/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7470080" y="1993901"/>
              <a:ext cx="0" cy="1081087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470080" y="1993901"/>
              <a:ext cx="1081088" cy="0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8546405" y="1993901"/>
              <a:ext cx="4763" cy="1081087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7465318" y="3074988"/>
              <a:ext cx="1081087" cy="0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26"/>
          <p:cNvSpPr txBox="1">
            <a:spLocks noChangeArrowheads="1"/>
          </p:cNvSpPr>
          <p:nvPr/>
        </p:nvSpPr>
        <p:spPr bwMode="auto">
          <a:xfrm>
            <a:off x="1323975" y="3787143"/>
            <a:ext cx="107950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he-IL" sz="48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1/4</a:t>
            </a:r>
            <a:endParaRPr lang="he-IL" altLang="he-IL" sz="480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TextBox 49"/>
          <p:cNvSpPr txBox="1">
            <a:spLocks noChangeArrowheads="1"/>
          </p:cNvSpPr>
          <p:nvPr/>
        </p:nvSpPr>
        <p:spPr bwMode="auto">
          <a:xfrm>
            <a:off x="5846936" y="3787142"/>
            <a:ext cx="10795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he-IL" sz="48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1/2</a:t>
            </a:r>
            <a:endParaRPr lang="he-IL" altLang="he-IL" sz="480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Box 48"/>
          <p:cNvSpPr txBox="1">
            <a:spLocks noChangeArrowheads="1"/>
          </p:cNvSpPr>
          <p:nvPr/>
        </p:nvSpPr>
        <p:spPr bwMode="auto">
          <a:xfrm>
            <a:off x="1081087" y="5229225"/>
            <a:ext cx="15652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he-IL" sz="4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≤</a:t>
            </a:r>
            <a:r>
              <a:rPr lang="en-US" altLang="he-IL" sz="4000">
                <a:solidFill>
                  <a:srgbClr val="FF000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1/ </a:t>
            </a:r>
            <a:r>
              <a:rPr lang="en-US" altLang="he-IL" sz="4000" b="1">
                <a:solidFill>
                  <a:srgbClr val="FF000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2</a:t>
            </a:r>
            <a:r>
              <a:rPr lang="en-US" altLang="he-IL" sz="4000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endParaRPr lang="he-IL" altLang="he-IL" sz="40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059832" y="5219699"/>
            <a:ext cx="253841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he-IL" sz="4000">
                <a:solidFill>
                  <a:srgbClr val="0070C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1/ (</a:t>
            </a:r>
            <a:r>
              <a:rPr lang="en-US" altLang="he-IL" sz="4000" b="1">
                <a:solidFill>
                  <a:srgbClr val="0070C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2</a:t>
            </a:r>
            <a:r>
              <a:rPr lang="en-US" altLang="he-IL" sz="4000" i="1">
                <a:solidFill>
                  <a:srgbClr val="0070C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n</a:t>
            </a:r>
            <a:r>
              <a:rPr lang="en-US" altLang="he-IL" sz="4000">
                <a:solidFill>
                  <a:srgbClr val="0070C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-1)</a:t>
            </a:r>
            <a:endParaRPr lang="he-IL" altLang="he-IL" sz="4000">
              <a:solidFill>
                <a:srgbClr val="0070C0"/>
              </a:solidFill>
              <a:latin typeface="Times New Roman" pitchFamily="18" charset="0"/>
              <a:ea typeface="WenQuanYi Micro Hei" charset="0"/>
              <a:cs typeface="Times New Roman" pitchFamily="18" charset="0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2798241" y="3801752"/>
            <a:ext cx="1081088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he-IL" sz="4800">
                <a:solidFill>
                  <a:srgbClr val="0070C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1/3</a:t>
            </a:r>
            <a:endParaRPr lang="he-IL" altLang="he-IL" sz="4800">
              <a:solidFill>
                <a:srgbClr val="0070C0"/>
              </a:solidFill>
              <a:latin typeface="Times New Roman" pitchFamily="18" charset="0"/>
              <a:ea typeface="WenQuanYi Micro Hei" charset="0"/>
              <a:cs typeface="Times New Roman" pitchFamily="18" charset="0"/>
            </a:endParaRPr>
          </a:p>
        </p:txBody>
      </p:sp>
      <p:sp>
        <p:nvSpPr>
          <p:cNvPr id="43" name="TextBox 51"/>
          <p:cNvSpPr txBox="1">
            <a:spLocks noChangeArrowheads="1"/>
          </p:cNvSpPr>
          <p:nvPr/>
        </p:nvSpPr>
        <p:spPr bwMode="auto">
          <a:xfrm>
            <a:off x="7589044" y="5264151"/>
            <a:ext cx="1563687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he-IL" sz="4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≤</a:t>
            </a:r>
            <a:r>
              <a:rPr lang="en-US" altLang="he-IL" sz="4000">
                <a:solidFill>
                  <a:srgbClr val="FF000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1/ </a:t>
            </a:r>
            <a:r>
              <a:rPr lang="en-US" altLang="he-IL" sz="4000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endParaRPr lang="he-IL" altLang="he-IL" sz="40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Box 27"/>
          <p:cNvSpPr txBox="1">
            <a:spLocks noChangeArrowheads="1"/>
          </p:cNvSpPr>
          <p:nvPr/>
        </p:nvSpPr>
        <p:spPr bwMode="auto">
          <a:xfrm>
            <a:off x="1081087" y="5894388"/>
            <a:ext cx="23749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he-IL" sz="400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≥</a:t>
            </a:r>
            <a:r>
              <a:rPr lang="en-US" altLang="he-IL" sz="4000">
                <a:solidFill>
                  <a:srgbClr val="00B05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1/ (</a:t>
            </a:r>
            <a:r>
              <a:rPr lang="en-US" altLang="he-IL" sz="4000" b="1">
                <a:solidFill>
                  <a:srgbClr val="00B05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4</a:t>
            </a:r>
            <a:r>
              <a:rPr lang="en-US" altLang="he-IL" sz="4000" i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he-IL" sz="400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-4)</a:t>
            </a:r>
            <a:endParaRPr lang="he-IL" altLang="he-IL" sz="400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TextBox 29"/>
          <p:cNvSpPr txBox="1">
            <a:spLocks noChangeArrowheads="1"/>
          </p:cNvSpPr>
          <p:nvPr/>
        </p:nvSpPr>
        <p:spPr bwMode="auto">
          <a:xfrm>
            <a:off x="6064250" y="5940426"/>
            <a:ext cx="23749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he-IL" sz="400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≥</a:t>
            </a:r>
            <a:r>
              <a:rPr lang="en-US" altLang="he-IL" sz="4000">
                <a:solidFill>
                  <a:srgbClr val="00B05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1/ (</a:t>
            </a:r>
            <a:r>
              <a:rPr lang="en-US" altLang="he-IL" sz="4000" b="1">
                <a:solidFill>
                  <a:srgbClr val="00B05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2</a:t>
            </a:r>
            <a:r>
              <a:rPr lang="en-US" altLang="he-IL" sz="4000" i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he-IL" sz="400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-1)</a:t>
            </a:r>
            <a:endParaRPr lang="he-IL" altLang="he-IL" sz="400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6" name="Group 2"/>
          <p:cNvGrpSpPr>
            <a:grpSpLocks/>
          </p:cNvGrpSpPr>
          <p:nvPr/>
        </p:nvGrpSpPr>
        <p:grpSpPr bwMode="auto">
          <a:xfrm>
            <a:off x="2805906" y="2039938"/>
            <a:ext cx="1084262" cy="1127125"/>
            <a:chOff x="3838575" y="2122488"/>
            <a:chExt cx="1084263" cy="1126332"/>
          </a:xfrm>
        </p:grpSpPr>
        <p:sp>
          <p:nvSpPr>
            <p:cNvPr id="47" name="Rectangle 46"/>
            <p:cNvSpPr/>
            <p:nvPr/>
          </p:nvSpPr>
          <p:spPr bwMode="auto">
            <a:xfrm>
              <a:off x="3894137" y="2241466"/>
              <a:ext cx="1028701" cy="1007354"/>
            </a:xfrm>
            <a:prstGeom prst="rect">
              <a:avLst/>
            </a:prstGeom>
            <a:solidFill>
              <a:schemeClr val="bg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>
                <a:defRPr/>
              </a:pPr>
              <a:endParaRPr lang="he-IL"/>
            </a:p>
          </p:txBody>
        </p:sp>
        <p:cxnSp>
          <p:nvCxnSpPr>
            <p:cNvPr id="48" name="Straight Connector 47"/>
            <p:cNvCxnSpPr/>
            <p:nvPr/>
          </p:nvCxnSpPr>
          <p:spPr bwMode="auto">
            <a:xfrm>
              <a:off x="3843337" y="2122488"/>
              <a:ext cx="0" cy="1080326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 bwMode="auto">
            <a:xfrm>
              <a:off x="3843337" y="2144697"/>
              <a:ext cx="1079501" cy="0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auto">
            <a:xfrm flipV="1">
              <a:off x="4918076" y="2122488"/>
              <a:ext cx="4762" cy="1080326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 bwMode="auto">
            <a:xfrm flipH="1">
              <a:off x="3838575" y="3202814"/>
              <a:ext cx="1079501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39"/>
          <p:cNvGrpSpPr>
            <a:grpSpLocks/>
          </p:cNvGrpSpPr>
          <p:nvPr/>
        </p:nvGrpSpPr>
        <p:grpSpPr bwMode="auto">
          <a:xfrm>
            <a:off x="5796136" y="2054994"/>
            <a:ext cx="1085850" cy="1081088"/>
            <a:chOff x="6203817" y="1898650"/>
            <a:chExt cx="1085850" cy="1081087"/>
          </a:xfrm>
        </p:grpSpPr>
        <p:sp>
          <p:nvSpPr>
            <p:cNvPr id="53" name="Rectangle 52"/>
            <p:cNvSpPr/>
            <p:nvPr/>
          </p:nvSpPr>
          <p:spPr bwMode="auto">
            <a:xfrm>
              <a:off x="6254617" y="1952625"/>
              <a:ext cx="1030287" cy="1008062"/>
            </a:xfrm>
            <a:prstGeom prst="rect">
              <a:avLst/>
            </a:prstGeom>
            <a:solidFill>
              <a:schemeClr val="bg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>
                <a:defRPr/>
              </a:pPr>
              <a:endParaRPr lang="he-IL"/>
            </a:p>
          </p:txBody>
        </p:sp>
        <p:cxnSp>
          <p:nvCxnSpPr>
            <p:cNvPr id="54" name="Straight Connector 53"/>
            <p:cNvCxnSpPr/>
            <p:nvPr/>
          </p:nvCxnSpPr>
          <p:spPr bwMode="auto">
            <a:xfrm>
              <a:off x="6208579" y="1898650"/>
              <a:ext cx="0" cy="1081087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 bwMode="auto">
            <a:xfrm>
              <a:off x="6208579" y="1898650"/>
              <a:ext cx="1081088" cy="0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 bwMode="auto">
            <a:xfrm flipV="1">
              <a:off x="7284904" y="1898650"/>
              <a:ext cx="4763" cy="1081087"/>
            </a:xfrm>
            <a:prstGeom prst="line">
              <a:avLst/>
            </a:prstGeom>
            <a:ln w="635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 bwMode="auto">
            <a:xfrm flipH="1">
              <a:off x="6203817" y="2979737"/>
              <a:ext cx="1081087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1"/>
          <p:cNvSpPr txBox="1">
            <a:spLocks noChangeArrowheads="1"/>
          </p:cNvSpPr>
          <p:nvPr/>
        </p:nvSpPr>
        <p:spPr bwMode="auto">
          <a:xfrm>
            <a:off x="5454089" y="5285520"/>
            <a:ext cx="2114342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he-IL" sz="4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≤</a:t>
            </a:r>
            <a:r>
              <a:rPr lang="en-US" altLang="he-IL" sz="4000" smtClean="0">
                <a:solidFill>
                  <a:srgbClr val="FF000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1/1.75</a:t>
            </a:r>
            <a:r>
              <a:rPr lang="en-US" altLang="he-IL" sz="4000" i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endParaRPr lang="he-IL" altLang="he-IL" sz="40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Oval 58"/>
          <p:cNvSpPr/>
          <p:nvPr/>
        </p:nvSpPr>
        <p:spPr>
          <a:xfrm rot="782465">
            <a:off x="1277966" y="3744738"/>
            <a:ext cx="1157648" cy="974930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0" name="Oval 59"/>
          <p:cNvSpPr/>
          <p:nvPr/>
        </p:nvSpPr>
        <p:spPr>
          <a:xfrm rot="782465">
            <a:off x="1030973" y="1784926"/>
            <a:ext cx="1674724" cy="1572059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4298553" y="3776984"/>
            <a:ext cx="1081088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he-IL" sz="4800">
                <a:solidFill>
                  <a:srgbClr val="0070C0"/>
                </a:solidFill>
                <a:latin typeface="Times New Roman" pitchFamily="18" charset="0"/>
                <a:ea typeface="WenQuanYi Micro Hei" charset="0"/>
                <a:cs typeface="Times New Roman" pitchFamily="18" charset="0"/>
              </a:rPr>
              <a:t>1/3</a:t>
            </a:r>
            <a:endParaRPr lang="he-IL" altLang="he-IL" sz="4800">
              <a:solidFill>
                <a:srgbClr val="0070C0"/>
              </a:solidFill>
              <a:latin typeface="Times New Roman" pitchFamily="18" charset="0"/>
              <a:ea typeface="WenQuanYi Micro Hei" charset="0"/>
              <a:cs typeface="Times New Roman" pitchFamily="18" charset="0"/>
            </a:endParaRPr>
          </a:p>
        </p:txBody>
      </p:sp>
      <p:sp>
        <p:nvSpPr>
          <p:cNvPr id="62" name="TextBox 49"/>
          <p:cNvSpPr txBox="1">
            <a:spLocks noChangeArrowheads="1"/>
          </p:cNvSpPr>
          <p:nvPr/>
        </p:nvSpPr>
        <p:spPr bwMode="auto">
          <a:xfrm>
            <a:off x="7335217" y="3777933"/>
            <a:ext cx="10795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he-IL" sz="48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1/2</a:t>
            </a:r>
            <a:endParaRPr lang="he-IL" altLang="he-IL" sz="480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Oval 62"/>
          <p:cNvSpPr/>
          <p:nvPr/>
        </p:nvSpPr>
        <p:spPr>
          <a:xfrm rot="782465">
            <a:off x="3969078" y="1784925"/>
            <a:ext cx="1674724" cy="1572059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4" name="Oval 63"/>
          <p:cNvSpPr/>
          <p:nvPr/>
        </p:nvSpPr>
        <p:spPr>
          <a:xfrm rot="782465">
            <a:off x="2963655" y="5024500"/>
            <a:ext cx="2188162" cy="1068959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030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1. Geometry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6056" y="970197"/>
            <a:ext cx="3894584" cy="4031669"/>
          </a:xfrm>
        </p:spPr>
        <p:txBody>
          <a:bodyPr>
            <a:normAutofit/>
          </a:bodyPr>
          <a:lstStyle/>
          <a:p>
            <a:r>
              <a:rPr lang="en-US" sz="3600" smtClean="0"/>
              <a:t>Cake:   </a:t>
            </a:r>
            <a:r>
              <a:rPr lang="en-US" sz="3600" b="1" smtClean="0"/>
              <a:t>square</a:t>
            </a:r>
          </a:p>
          <a:p>
            <a:r>
              <a:rPr lang="en-US" sz="3600" smtClean="0"/>
              <a:t>Pieces: </a:t>
            </a:r>
            <a:r>
              <a:rPr lang="en-US" sz="3600" b="1" smtClean="0"/>
              <a:t>squares</a:t>
            </a:r>
          </a:p>
          <a:p>
            <a:r>
              <a:rPr lang="en-US" sz="3600" smtClean="0"/>
              <a:t>Value guarantee: </a:t>
            </a:r>
            <a:br>
              <a:rPr lang="en-US" sz="3600" smtClean="0"/>
            </a:br>
            <a:r>
              <a:rPr lang="en-US" sz="3600" smtClean="0"/>
              <a:t>             </a:t>
            </a:r>
            <a:r>
              <a:rPr lang="en-US" sz="3600" b="1" smtClean="0"/>
              <a:t>1/(4</a:t>
            </a:r>
            <a:r>
              <a:rPr lang="en-US" sz="3600" b="1" i="1" smtClean="0"/>
              <a:t>n</a:t>
            </a:r>
            <a:r>
              <a:rPr lang="en-US" sz="3600" b="1" smtClean="0"/>
              <a:t>-4)</a:t>
            </a:r>
          </a:p>
          <a:p>
            <a:r>
              <a:rPr lang="en-US" sz="3600" smtClean="0"/>
              <a:t>Upper bound:</a:t>
            </a:r>
            <a:br>
              <a:rPr lang="en-US" sz="3600" smtClean="0"/>
            </a:br>
            <a:r>
              <a:rPr lang="en-US" sz="3600" smtClean="0"/>
              <a:t>             </a:t>
            </a:r>
            <a:r>
              <a:rPr lang="en-US" sz="3600" b="1" smtClean="0"/>
              <a:t>1/(2</a:t>
            </a:r>
            <a:r>
              <a:rPr lang="en-US" sz="3600" b="1" i="1" smtClean="0"/>
              <a:t>n</a:t>
            </a:r>
            <a:r>
              <a:rPr lang="en-US" sz="3600" b="1" smtClean="0"/>
              <a:t>)</a:t>
            </a:r>
          </a:p>
          <a:p>
            <a:pPr marL="0" indent="0">
              <a:buNone/>
            </a:pPr>
            <a:endParaRPr lang="he-IL" sz="3600"/>
          </a:p>
        </p:txBody>
      </p:sp>
      <p:sp>
        <p:nvSpPr>
          <p:cNvPr id="8" name="Rectangle 7"/>
          <p:cNvSpPr/>
          <p:nvPr/>
        </p:nvSpPr>
        <p:spPr>
          <a:xfrm>
            <a:off x="323528" y="2617608"/>
            <a:ext cx="4105275" cy="4021138"/>
          </a:xfrm>
          <a:prstGeom prst="rect">
            <a:avLst/>
          </a:prstGeom>
          <a:solidFill>
            <a:schemeClr val="bg2"/>
          </a:solidFill>
          <a:ln w="38100">
            <a:solidFill>
              <a:srgbClr val="003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371076" y="2691340"/>
            <a:ext cx="576064" cy="57606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/>
          <p:cNvSpPr/>
          <p:nvPr/>
        </p:nvSpPr>
        <p:spPr>
          <a:xfrm>
            <a:off x="2255959" y="4643938"/>
            <a:ext cx="2039172" cy="1873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/>
          <p:cNvSpPr/>
          <p:nvPr/>
        </p:nvSpPr>
        <p:spPr>
          <a:xfrm>
            <a:off x="530789" y="5065880"/>
            <a:ext cx="1440160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/>
          <p:cNvSpPr/>
          <p:nvPr/>
        </p:nvSpPr>
        <p:spPr>
          <a:xfrm>
            <a:off x="3430502" y="2761624"/>
            <a:ext cx="945686" cy="93610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728093" y="2979372"/>
            <a:ext cx="1296144" cy="123424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/>
          <p:cNvSpPr/>
          <p:nvPr/>
        </p:nvSpPr>
        <p:spPr>
          <a:xfrm>
            <a:off x="550182" y="3707834"/>
            <a:ext cx="945686" cy="93610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6305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1. Geometry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6056" y="970197"/>
            <a:ext cx="3894584" cy="4031669"/>
          </a:xfrm>
        </p:spPr>
        <p:txBody>
          <a:bodyPr>
            <a:normAutofit lnSpcReduction="10000"/>
          </a:bodyPr>
          <a:lstStyle/>
          <a:p>
            <a:r>
              <a:rPr lang="en-US" sz="3600" smtClean="0"/>
              <a:t>Cake:    </a:t>
            </a:r>
            <a:r>
              <a:rPr lang="en-US" sz="3600" b="1" smtClean="0"/>
              <a:t>square</a:t>
            </a:r>
            <a:br>
              <a:rPr lang="en-US" sz="3600" b="1" smtClean="0"/>
            </a:br>
            <a:r>
              <a:rPr lang="en-US" sz="3600" b="1" smtClean="0"/>
              <a:t>    with 3 walls</a:t>
            </a:r>
          </a:p>
          <a:p>
            <a:r>
              <a:rPr lang="en-US" sz="3600" smtClean="0"/>
              <a:t>Pieces: </a:t>
            </a:r>
            <a:r>
              <a:rPr lang="en-US" sz="3600" b="1" smtClean="0"/>
              <a:t>squares</a:t>
            </a:r>
          </a:p>
          <a:p>
            <a:r>
              <a:rPr lang="en-US" sz="3600" smtClean="0"/>
              <a:t>Value guarantee: </a:t>
            </a:r>
            <a:br>
              <a:rPr lang="en-US" sz="3600" smtClean="0"/>
            </a:br>
            <a:r>
              <a:rPr lang="en-US" sz="3600" smtClean="0"/>
              <a:t>             </a:t>
            </a:r>
            <a:r>
              <a:rPr lang="en-US" sz="3600" b="1" smtClean="0"/>
              <a:t>1/(2</a:t>
            </a:r>
            <a:r>
              <a:rPr lang="en-US" sz="3600" b="1" i="1" smtClean="0"/>
              <a:t>n</a:t>
            </a:r>
            <a:r>
              <a:rPr lang="en-US" sz="3600" b="1" smtClean="0"/>
              <a:t>-1)</a:t>
            </a:r>
          </a:p>
          <a:p>
            <a:r>
              <a:rPr lang="en-US" sz="3600" smtClean="0"/>
              <a:t>Upper bound:</a:t>
            </a:r>
            <a:br>
              <a:rPr lang="en-US" sz="3600" smtClean="0"/>
            </a:br>
            <a:r>
              <a:rPr lang="en-US" sz="3600" smtClean="0"/>
              <a:t>             </a:t>
            </a:r>
            <a:r>
              <a:rPr lang="en-US" sz="3600" b="1" smtClean="0"/>
              <a:t>1/(2</a:t>
            </a:r>
            <a:r>
              <a:rPr lang="en-US" sz="3600" b="1" i="1" smtClean="0"/>
              <a:t>n-1</a:t>
            </a:r>
            <a:r>
              <a:rPr lang="en-US" sz="3600" b="1" smtClean="0"/>
              <a:t>)</a:t>
            </a:r>
          </a:p>
          <a:p>
            <a:pPr marL="0" indent="0">
              <a:buNone/>
            </a:pPr>
            <a:endParaRPr lang="he-IL" sz="3600"/>
          </a:p>
        </p:txBody>
      </p:sp>
      <p:sp>
        <p:nvSpPr>
          <p:cNvPr id="8" name="Rectangle 7"/>
          <p:cNvSpPr/>
          <p:nvPr/>
        </p:nvSpPr>
        <p:spPr>
          <a:xfrm>
            <a:off x="323528" y="2617608"/>
            <a:ext cx="4105275" cy="4021138"/>
          </a:xfrm>
          <a:prstGeom prst="rect">
            <a:avLst/>
          </a:prstGeom>
          <a:solidFill>
            <a:schemeClr val="bg2"/>
          </a:solidFill>
          <a:ln w="57150">
            <a:solidFill>
              <a:srgbClr val="003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4" name="Rectangle 13"/>
          <p:cNvSpPr/>
          <p:nvPr/>
        </p:nvSpPr>
        <p:spPr>
          <a:xfrm>
            <a:off x="349834" y="649720"/>
            <a:ext cx="4052661" cy="4021138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510114" y="2329576"/>
            <a:ext cx="576064" cy="57606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/>
          <p:cNvSpPr/>
          <p:nvPr/>
        </p:nvSpPr>
        <p:spPr>
          <a:xfrm>
            <a:off x="2255959" y="4643938"/>
            <a:ext cx="2039172" cy="1873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/>
          <p:cNvSpPr/>
          <p:nvPr/>
        </p:nvSpPr>
        <p:spPr>
          <a:xfrm>
            <a:off x="412163" y="5076954"/>
            <a:ext cx="1440160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/>
          <p:cNvSpPr/>
          <p:nvPr/>
        </p:nvSpPr>
        <p:spPr>
          <a:xfrm>
            <a:off x="3203848" y="2458403"/>
            <a:ext cx="945686" cy="93610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582538" y="1556792"/>
            <a:ext cx="1296144" cy="123424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/>
          <p:cNvSpPr/>
          <p:nvPr/>
        </p:nvSpPr>
        <p:spPr>
          <a:xfrm>
            <a:off x="501012" y="3212976"/>
            <a:ext cx="945686" cy="93610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" name="Straight Connector 4"/>
          <p:cNvCxnSpPr/>
          <p:nvPr/>
        </p:nvCxnSpPr>
        <p:spPr>
          <a:xfrm>
            <a:off x="323528" y="2617608"/>
            <a:ext cx="4105275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607887" y="3573016"/>
            <a:ext cx="945686" cy="9361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 16"/>
          <p:cNvSpPr/>
          <p:nvPr/>
        </p:nvSpPr>
        <p:spPr>
          <a:xfrm>
            <a:off x="3306437" y="3539092"/>
            <a:ext cx="945686" cy="9361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405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Box 2"/>
          <p:cNvSpPr txBox="1">
            <a:spLocks noChangeArrowheads="1"/>
          </p:cNvSpPr>
          <p:nvPr/>
        </p:nvSpPr>
        <p:spPr bwMode="auto">
          <a:xfrm>
            <a:off x="984250" y="6348413"/>
            <a:ext cx="200342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he-IL" alt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3707904" y="723492"/>
                <a:ext cx="5436096" cy="6134508"/>
              </a:xfrm>
            </p:spPr>
            <p:txBody>
              <a:bodyPr/>
              <a:lstStyle/>
              <a:p>
                <a:pPr marL="571500" indent="-457200"/>
                <a:r>
                  <a:rPr lang="en-US" sz="3200" b="1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3200" b="1"/>
                  <a:t> </a:t>
                </a:r>
                <a:r>
                  <a:rPr lang="en-US" sz="3200" smtClean="0">
                    <a:solidFill>
                      <a:schemeClr val="tx1"/>
                    </a:solidFill>
                  </a:rPr>
                  <a:t>people</a:t>
                </a:r>
              </a:p>
              <a:p>
                <a:pPr marL="571500" indent="-457200"/>
                <a:r>
                  <a:rPr lang="en-US" sz="3200" smtClean="0">
                    <a:solidFill>
                      <a:schemeClr val="tx1"/>
                    </a:solidFill>
                  </a:rPr>
                  <a:t>Each person </a:t>
                </a:r>
                <a:r>
                  <a:rPr lang="en-US" sz="3200" i="1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3200" smtClean="0">
                    <a:solidFill>
                      <a:schemeClr val="tx1"/>
                    </a:solidFill>
                  </a:rPr>
                  <a:t> has </a:t>
                </a:r>
                <a:br>
                  <a:rPr lang="en-US" sz="3200" smtClean="0">
                    <a:solidFill>
                      <a:schemeClr val="tx1"/>
                    </a:solidFill>
                  </a:rPr>
                </a:br>
                <a:r>
                  <a:rPr lang="en-US" sz="3200" smtClean="0">
                    <a:solidFill>
                      <a:schemeClr val="tx1"/>
                    </a:solidFill>
                  </a:rPr>
                  <a:t>a </a:t>
                </a:r>
                <a:r>
                  <a:rPr lang="en-US" sz="3200" b="1" smtClean="0">
                    <a:solidFill>
                      <a:schemeClr val="tx1"/>
                    </a:solidFill>
                  </a:rPr>
                  <a:t>value density</a:t>
                </a:r>
                <a:r>
                  <a:rPr lang="en-US" sz="3200" smtClean="0">
                    <a:solidFill>
                      <a:schemeClr val="tx1"/>
                    </a:solidFill>
                  </a:rPr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en-US" sz="3200" b="1" smtClean="0">
                  <a:solidFill>
                    <a:schemeClr val="tx1"/>
                  </a:solidFill>
                </a:endParaRPr>
              </a:p>
              <a:p>
                <a:pPr marL="571500" indent="-457200"/>
                <a:r>
                  <a:rPr lang="en-US" sz="3200" b="1" smtClean="0">
                    <a:solidFill>
                      <a:schemeClr val="tx1"/>
                    </a:solidFill>
                  </a:rPr>
                  <a:t>Value </a:t>
                </a:r>
                <a:r>
                  <a:rPr lang="en-US" sz="3200" smtClean="0">
                    <a:solidFill>
                      <a:schemeClr val="tx1"/>
                    </a:solidFill>
                  </a:rPr>
                  <a:t>=</a:t>
                </a:r>
                <a:r>
                  <a:rPr lang="en-US" sz="3200" b="1" smtClean="0">
                    <a:solidFill>
                      <a:schemeClr val="tx1"/>
                    </a:solidFill>
                  </a:rPr>
                  <a:t> </a:t>
                </a:r>
                <a:r>
                  <a:rPr lang="en-US" sz="3200" smtClean="0">
                    <a:solidFill>
                      <a:schemeClr val="tx1"/>
                    </a:solidFill>
                  </a:rPr>
                  <a:t>integral of density:  </a:t>
                </a:r>
                <a:r>
                  <a:rPr lang="en-US" sz="3200"/>
                  <a:t> </a:t>
                </a:r>
                <a:endParaRPr lang="en-US" sz="3200" smtClean="0"/>
              </a:p>
              <a:p>
                <a:pPr marL="11430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3200" b="1" smtClean="0">
                  <a:solidFill>
                    <a:schemeClr val="tx1"/>
                  </a:solidFill>
                </a:endParaRPr>
              </a:p>
              <a:p>
                <a:pPr marL="571500" indent="-457200"/>
                <a:r>
                  <a:rPr lang="en-US" sz="3200" b="1" smtClean="0">
                    <a:solidFill>
                      <a:schemeClr val="tx1"/>
                    </a:solidFill>
                  </a:rPr>
                  <a:t>Proportional division: </a:t>
                </a:r>
                <a:br>
                  <a:rPr lang="en-US" sz="3200" b="1" smtClean="0">
                    <a:solidFill>
                      <a:schemeClr val="tx1"/>
                    </a:solidFill>
                  </a:rPr>
                </a:br>
                <a:r>
                  <a:rPr lang="en-US" sz="3200" smtClean="0">
                    <a:solidFill>
                      <a:schemeClr val="tx1"/>
                    </a:solidFill>
                  </a:rPr>
                  <a:t>For every </a:t>
                </a:r>
                <a:r>
                  <a:rPr lang="en-US" sz="3200">
                    <a:solidFill>
                      <a:schemeClr val="tx1"/>
                    </a:solidFill>
                  </a:rPr>
                  <a:t>person </a:t>
                </a:r>
                <a:r>
                  <a:rPr lang="en-US" sz="3200" i="1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3200" smtClean="0">
                    <a:solidFill>
                      <a:schemeClr val="tx1"/>
                    </a:solidFill>
                  </a:rPr>
                  <a:t>:</a:t>
                </a:r>
                <a:br>
                  <a:rPr lang="en-US" sz="3200" smtClean="0">
                    <a:solidFill>
                      <a:schemeClr val="tx1"/>
                    </a:solidFill>
                  </a:rPr>
                </a:br>
                <a:r>
                  <a:rPr lang="en-US" sz="3200" smtClean="0">
                    <a:solidFill>
                      <a:schemeClr val="tx1"/>
                    </a:solidFill>
                  </a:rPr>
                  <a:t/>
                </a:r>
                <a:br>
                  <a:rPr lang="en-US" sz="3200" smtClean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en-US" sz="32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𝐶𝑎𝑘𝑒</m:t>
                            </m:r>
                          </m:e>
                        </m:d>
                      </m:num>
                      <m:den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en-US" sz="3200" i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707904" y="723492"/>
                <a:ext cx="5436096" cy="6134508"/>
              </a:xfrm>
              <a:blipFill rotWithShape="1">
                <a:blip r:embed="rId4"/>
                <a:stretch>
                  <a:fillRect l="-336" t="-1491" r="-134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4"/>
          <p:cNvSpPr txBox="1">
            <a:spLocks/>
          </p:cNvSpPr>
          <p:nvPr/>
        </p:nvSpPr>
        <p:spPr>
          <a:xfrm>
            <a:off x="0" y="3412"/>
            <a:ext cx="9144000" cy="72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1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i="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</a:pP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Fair division </a:t>
            </a:r>
            <a:r>
              <a:rPr lang="en-US" smtClean="0">
                <a:solidFill>
                  <a:schemeClr val="accent1">
                    <a:lumMod val="75000"/>
                  </a:schemeClr>
                </a:solidFill>
              </a:rPr>
              <a:t>of Land: applications</a:t>
            </a:r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Fair Division of a </a:t>
            </a:r>
            <a:r>
              <a:rPr lang="en-US" smtClean="0">
                <a:solidFill>
                  <a:srgbClr val="C00000"/>
                </a:solidFill>
              </a:rPr>
              <a:t>Cake</a:t>
            </a:r>
            <a:endParaRPr lang="he-IL">
              <a:solidFill>
                <a:srgbClr val="C000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500" l="10000" r="93000">
                        <a14:backgroundMark x1="11750" y1="80750" x2="11750" y2="80750"/>
                        <a14:backgroundMark x1="11000" y1="76250" x2="11000" y2="76250"/>
                        <a14:backgroundMark x1="10750" y1="71750" x2="10750" y2="71750"/>
                        <a14:backgroundMark x1="12750" y1="19500" x2="12750" y2="19500"/>
                        <a14:backgroundMark x1="14750" y1="18500" x2="14750" y2="18500"/>
                        <a14:backgroundMark x1="12000" y1="20750" x2="12000" y2="20750"/>
                        <a14:backgroundMark x1="84500" y1="21250" x2="86750" y2="35000"/>
                        <a14:backgroundMark x1="91500" y1="79250" x2="90750" y2="72000"/>
                        <a14:backgroundMark x1="11000" y1="70500" x2="10750" y2="58250"/>
                        <a14:backgroundMark x1="11250" y1="53000" x2="11250" y2="53000"/>
                        <a14:backgroundMark x1="11250" y1="48000" x2="11250" y2="53000"/>
                        <a14:backgroundMark x1="11250" y1="53750" x2="11250" y2="5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349080"/>
            <a:ext cx="4547191" cy="454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0728549"/>
      </p:ext>
    </p:extLst>
  </p:cSld>
  <p:clrMapOvr>
    <a:masterClrMapping/>
  </p:clrMapOvr>
  <p:transition spd="slow" advTm="107896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1. Geometry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6056" y="970197"/>
            <a:ext cx="3894584" cy="4031669"/>
          </a:xfrm>
        </p:spPr>
        <p:txBody>
          <a:bodyPr>
            <a:normAutofit lnSpcReduction="10000"/>
          </a:bodyPr>
          <a:lstStyle/>
          <a:p>
            <a:r>
              <a:rPr lang="en-US" sz="3600" smtClean="0"/>
              <a:t>Cake:    </a:t>
            </a:r>
            <a:r>
              <a:rPr lang="en-US" sz="3600" b="1" smtClean="0"/>
              <a:t>square</a:t>
            </a:r>
            <a:br>
              <a:rPr lang="en-US" sz="3600" b="1" smtClean="0"/>
            </a:br>
            <a:r>
              <a:rPr lang="en-US" sz="3600" b="1" smtClean="0"/>
              <a:t>    with 2 walls</a:t>
            </a:r>
          </a:p>
          <a:p>
            <a:r>
              <a:rPr lang="en-US" sz="3600" smtClean="0"/>
              <a:t>Pieces: </a:t>
            </a:r>
            <a:r>
              <a:rPr lang="en-US" sz="3600" b="1" smtClean="0"/>
              <a:t>squares</a:t>
            </a:r>
          </a:p>
          <a:p>
            <a:r>
              <a:rPr lang="en-US" sz="3600" smtClean="0"/>
              <a:t>Value guarantee: </a:t>
            </a:r>
            <a:br>
              <a:rPr lang="en-US" sz="3600" smtClean="0"/>
            </a:br>
            <a:r>
              <a:rPr lang="en-US" sz="3600" smtClean="0"/>
              <a:t>             </a:t>
            </a:r>
            <a:r>
              <a:rPr lang="en-US" sz="3600" b="1" smtClean="0"/>
              <a:t>1/(2</a:t>
            </a:r>
            <a:r>
              <a:rPr lang="en-US" sz="3600" b="1" i="1" smtClean="0"/>
              <a:t>n</a:t>
            </a:r>
            <a:r>
              <a:rPr lang="en-US" sz="3600" b="1" smtClean="0"/>
              <a:t>-1)</a:t>
            </a:r>
          </a:p>
          <a:p>
            <a:r>
              <a:rPr lang="en-US" sz="3600" smtClean="0"/>
              <a:t>Upper bound:</a:t>
            </a:r>
            <a:br>
              <a:rPr lang="en-US" sz="3600" smtClean="0"/>
            </a:br>
            <a:r>
              <a:rPr lang="en-US" sz="3600" smtClean="0"/>
              <a:t>             </a:t>
            </a:r>
            <a:r>
              <a:rPr lang="en-US" sz="3600" b="1" smtClean="0"/>
              <a:t>1/(2</a:t>
            </a:r>
            <a:r>
              <a:rPr lang="en-US" sz="3600" b="1" i="1" smtClean="0"/>
              <a:t>n-1</a:t>
            </a:r>
            <a:r>
              <a:rPr lang="en-US" sz="3600" b="1" smtClean="0"/>
              <a:t>)</a:t>
            </a:r>
          </a:p>
          <a:p>
            <a:pPr marL="0" indent="0">
              <a:buNone/>
            </a:pPr>
            <a:endParaRPr lang="he-IL" sz="3600"/>
          </a:p>
        </p:txBody>
      </p:sp>
      <p:sp>
        <p:nvSpPr>
          <p:cNvPr id="9" name="Rectangle 8"/>
          <p:cNvSpPr/>
          <p:nvPr/>
        </p:nvSpPr>
        <p:spPr>
          <a:xfrm>
            <a:off x="510114" y="2329576"/>
            <a:ext cx="576064" cy="57606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/>
          <p:cNvSpPr/>
          <p:nvPr/>
        </p:nvSpPr>
        <p:spPr>
          <a:xfrm>
            <a:off x="3923928" y="4643938"/>
            <a:ext cx="2039172" cy="1873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/>
          <p:cNvSpPr/>
          <p:nvPr/>
        </p:nvSpPr>
        <p:spPr>
          <a:xfrm>
            <a:off x="412163" y="5076954"/>
            <a:ext cx="1440160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/>
          <p:cNvSpPr/>
          <p:nvPr/>
        </p:nvSpPr>
        <p:spPr>
          <a:xfrm>
            <a:off x="3203848" y="2458403"/>
            <a:ext cx="945686" cy="93610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582538" y="1556792"/>
            <a:ext cx="1296144" cy="123424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/>
          <p:cNvSpPr/>
          <p:nvPr/>
        </p:nvSpPr>
        <p:spPr>
          <a:xfrm>
            <a:off x="501011" y="3212976"/>
            <a:ext cx="1406693" cy="14158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" name="Straight Connector 4"/>
          <p:cNvCxnSpPr/>
          <p:nvPr/>
        </p:nvCxnSpPr>
        <p:spPr>
          <a:xfrm>
            <a:off x="323528" y="2617608"/>
            <a:ext cx="4105275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044697" y="4083502"/>
            <a:ext cx="1667969" cy="158417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 16"/>
          <p:cNvSpPr/>
          <p:nvPr/>
        </p:nvSpPr>
        <p:spPr>
          <a:xfrm>
            <a:off x="3822288" y="3545518"/>
            <a:ext cx="945686" cy="9361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4402495" y="2660289"/>
            <a:ext cx="0" cy="393706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49834" y="6597352"/>
            <a:ext cx="4105275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97220" y="2660289"/>
            <a:ext cx="26308" cy="3937063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32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1. Geometry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7974" y="970197"/>
            <a:ext cx="4202666" cy="4031669"/>
          </a:xfrm>
        </p:spPr>
        <p:txBody>
          <a:bodyPr>
            <a:normAutofit lnSpcReduction="10000"/>
          </a:bodyPr>
          <a:lstStyle/>
          <a:p>
            <a:r>
              <a:rPr lang="en-US" sz="3600" smtClean="0"/>
              <a:t>Cake:    </a:t>
            </a:r>
            <a:r>
              <a:rPr lang="en-US" sz="3600" b="1" smtClean="0"/>
              <a:t>square</a:t>
            </a:r>
            <a:br>
              <a:rPr lang="en-US" sz="3600" b="1" smtClean="0"/>
            </a:br>
            <a:r>
              <a:rPr lang="en-US" sz="3600" b="1" smtClean="0"/>
              <a:t>    with 1 wall</a:t>
            </a:r>
          </a:p>
          <a:p>
            <a:r>
              <a:rPr lang="en-US" sz="3600" smtClean="0"/>
              <a:t>Pieces: </a:t>
            </a:r>
            <a:r>
              <a:rPr lang="en-US" sz="3600" b="1" smtClean="0"/>
              <a:t>squares</a:t>
            </a:r>
          </a:p>
          <a:p>
            <a:r>
              <a:rPr lang="en-US" sz="3600" smtClean="0"/>
              <a:t>Value guarantee: </a:t>
            </a:r>
            <a:br>
              <a:rPr lang="en-US" sz="3600" smtClean="0"/>
            </a:br>
            <a:r>
              <a:rPr lang="en-US" sz="3600" smtClean="0"/>
              <a:t>             </a:t>
            </a:r>
            <a:r>
              <a:rPr lang="en-US" sz="3600" b="1" smtClean="0"/>
              <a:t>1/(2</a:t>
            </a:r>
            <a:r>
              <a:rPr lang="en-US" sz="3600" b="1" i="1" smtClean="0"/>
              <a:t>n</a:t>
            </a:r>
            <a:r>
              <a:rPr lang="en-US" sz="3600" b="1" smtClean="0"/>
              <a:t>-2)</a:t>
            </a:r>
          </a:p>
          <a:p>
            <a:r>
              <a:rPr lang="en-US" sz="3600" smtClean="0"/>
              <a:t>Upper bound:</a:t>
            </a:r>
            <a:br>
              <a:rPr lang="en-US" sz="3600" smtClean="0"/>
            </a:br>
            <a:r>
              <a:rPr lang="en-US" sz="3600" smtClean="0"/>
              <a:t>             </a:t>
            </a:r>
            <a:r>
              <a:rPr lang="en-US" sz="3600" b="1" smtClean="0"/>
              <a:t>1/(1.75</a:t>
            </a:r>
            <a:r>
              <a:rPr lang="en-US" sz="3600" b="1" i="1" smtClean="0"/>
              <a:t>n-1</a:t>
            </a:r>
            <a:r>
              <a:rPr lang="en-US" sz="3600" b="1" smtClean="0"/>
              <a:t>)</a:t>
            </a:r>
          </a:p>
          <a:p>
            <a:pPr marL="0" indent="0">
              <a:buNone/>
            </a:pPr>
            <a:endParaRPr lang="he-IL" sz="3600"/>
          </a:p>
        </p:txBody>
      </p:sp>
      <p:sp>
        <p:nvSpPr>
          <p:cNvPr id="9" name="Rectangle 8"/>
          <p:cNvSpPr/>
          <p:nvPr/>
        </p:nvSpPr>
        <p:spPr>
          <a:xfrm>
            <a:off x="510114" y="2329576"/>
            <a:ext cx="576064" cy="57606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/>
          <p:cNvSpPr/>
          <p:nvPr/>
        </p:nvSpPr>
        <p:spPr>
          <a:xfrm>
            <a:off x="3923928" y="4643938"/>
            <a:ext cx="2039172" cy="1873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/>
          <p:cNvSpPr/>
          <p:nvPr/>
        </p:nvSpPr>
        <p:spPr>
          <a:xfrm>
            <a:off x="62830" y="4744249"/>
            <a:ext cx="1772865" cy="1772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/>
          <p:cNvSpPr/>
          <p:nvPr/>
        </p:nvSpPr>
        <p:spPr>
          <a:xfrm>
            <a:off x="2987824" y="1844824"/>
            <a:ext cx="1780150" cy="166456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582538" y="1556792"/>
            <a:ext cx="1296144" cy="123424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/>
          <p:cNvSpPr/>
          <p:nvPr/>
        </p:nvSpPr>
        <p:spPr>
          <a:xfrm>
            <a:off x="94799" y="3005211"/>
            <a:ext cx="1406693" cy="14158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" name="Straight Connector 4"/>
          <p:cNvCxnSpPr/>
          <p:nvPr/>
        </p:nvCxnSpPr>
        <p:spPr>
          <a:xfrm>
            <a:off x="323528" y="2617608"/>
            <a:ext cx="4105275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907705" y="3861048"/>
            <a:ext cx="1804962" cy="180663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 16"/>
          <p:cNvSpPr/>
          <p:nvPr/>
        </p:nvSpPr>
        <p:spPr>
          <a:xfrm>
            <a:off x="3822288" y="3545518"/>
            <a:ext cx="945686" cy="9361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4402495" y="2660289"/>
            <a:ext cx="0" cy="393706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49834" y="6597352"/>
            <a:ext cx="4105275" cy="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97220" y="2660289"/>
            <a:ext cx="26308" cy="393706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50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1. Geometry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6056" y="970197"/>
            <a:ext cx="3894584" cy="4031669"/>
          </a:xfrm>
        </p:spPr>
        <p:txBody>
          <a:bodyPr>
            <a:normAutofit lnSpcReduction="10000"/>
          </a:bodyPr>
          <a:lstStyle/>
          <a:p>
            <a:r>
              <a:rPr lang="en-US" sz="3600" smtClean="0"/>
              <a:t>Cake:    </a:t>
            </a:r>
            <a:r>
              <a:rPr lang="en-US" sz="3600" b="1" smtClean="0"/>
              <a:t>square</a:t>
            </a:r>
            <a:br>
              <a:rPr lang="en-US" sz="3600" b="1" smtClean="0"/>
            </a:br>
            <a:r>
              <a:rPr lang="en-US" sz="3600" b="1" smtClean="0"/>
              <a:t>    with no walls</a:t>
            </a:r>
          </a:p>
          <a:p>
            <a:r>
              <a:rPr lang="en-US" sz="3600" smtClean="0"/>
              <a:t>Pieces: </a:t>
            </a:r>
            <a:r>
              <a:rPr lang="en-US" sz="3600" b="1" smtClean="0"/>
              <a:t>squares</a:t>
            </a:r>
          </a:p>
          <a:p>
            <a:r>
              <a:rPr lang="en-US" sz="3600" smtClean="0"/>
              <a:t>Value guarantee: </a:t>
            </a:r>
            <a:br>
              <a:rPr lang="en-US" sz="3600" smtClean="0"/>
            </a:br>
            <a:r>
              <a:rPr lang="en-US" sz="3600" smtClean="0"/>
              <a:t>             </a:t>
            </a:r>
            <a:r>
              <a:rPr lang="en-US" sz="3600" b="1" smtClean="0"/>
              <a:t>1/(2</a:t>
            </a:r>
            <a:r>
              <a:rPr lang="en-US" sz="3600" b="1" i="1" smtClean="0"/>
              <a:t>n</a:t>
            </a:r>
            <a:r>
              <a:rPr lang="en-US" sz="3600" b="1" smtClean="0"/>
              <a:t>-4)</a:t>
            </a:r>
          </a:p>
          <a:p>
            <a:r>
              <a:rPr lang="en-US" sz="3600" smtClean="0"/>
              <a:t>Upper bound:</a:t>
            </a:r>
            <a:br>
              <a:rPr lang="en-US" sz="3600" smtClean="0"/>
            </a:br>
            <a:r>
              <a:rPr lang="en-US" sz="3600" smtClean="0"/>
              <a:t>             </a:t>
            </a:r>
            <a:r>
              <a:rPr lang="en-US" sz="3600" b="1" smtClean="0"/>
              <a:t>1/</a:t>
            </a:r>
            <a:r>
              <a:rPr lang="en-US" sz="3600" b="1" i="1" smtClean="0"/>
              <a:t>n</a:t>
            </a:r>
            <a:endParaRPr lang="en-US" sz="3600" b="1" smtClean="0"/>
          </a:p>
          <a:p>
            <a:pPr marL="0" indent="0">
              <a:buNone/>
            </a:pPr>
            <a:endParaRPr lang="he-IL" sz="3600"/>
          </a:p>
        </p:txBody>
      </p:sp>
      <p:sp>
        <p:nvSpPr>
          <p:cNvPr id="9" name="Rectangle 8"/>
          <p:cNvSpPr/>
          <p:nvPr/>
        </p:nvSpPr>
        <p:spPr>
          <a:xfrm>
            <a:off x="510114" y="2329576"/>
            <a:ext cx="576064" cy="57606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/>
          <p:cNvSpPr/>
          <p:nvPr/>
        </p:nvSpPr>
        <p:spPr>
          <a:xfrm>
            <a:off x="3995936" y="4744249"/>
            <a:ext cx="2183188" cy="208431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/>
          <p:cNvSpPr/>
          <p:nvPr/>
        </p:nvSpPr>
        <p:spPr>
          <a:xfrm>
            <a:off x="62830" y="5038818"/>
            <a:ext cx="1772865" cy="1772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/>
          <p:cNvSpPr/>
          <p:nvPr/>
        </p:nvSpPr>
        <p:spPr>
          <a:xfrm>
            <a:off x="2987824" y="1844824"/>
            <a:ext cx="1780150" cy="166456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582538" y="1556792"/>
            <a:ext cx="1296144" cy="123424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/>
          <p:cNvSpPr/>
          <p:nvPr/>
        </p:nvSpPr>
        <p:spPr>
          <a:xfrm>
            <a:off x="94799" y="3005211"/>
            <a:ext cx="1406693" cy="14158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" name="Straight Connector 4"/>
          <p:cNvCxnSpPr/>
          <p:nvPr/>
        </p:nvCxnSpPr>
        <p:spPr>
          <a:xfrm>
            <a:off x="323528" y="2617608"/>
            <a:ext cx="4105275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017326" y="5021936"/>
            <a:ext cx="1804962" cy="180663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 16"/>
          <p:cNvSpPr/>
          <p:nvPr/>
        </p:nvSpPr>
        <p:spPr>
          <a:xfrm>
            <a:off x="3822288" y="3545518"/>
            <a:ext cx="945686" cy="9361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4402495" y="2660289"/>
            <a:ext cx="0" cy="393706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49834" y="6597352"/>
            <a:ext cx="4105275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97220" y="2660289"/>
            <a:ext cx="26308" cy="393706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653626" y="3569147"/>
            <a:ext cx="1403747" cy="1343589"/>
          </a:xfrm>
          <a:prstGeom prst="rect">
            <a:avLst/>
          </a:prstGeom>
          <a:solidFill>
            <a:srgbClr val="B7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024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1. Geometry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6056" y="970197"/>
            <a:ext cx="4067944" cy="5195107"/>
          </a:xfrm>
        </p:spPr>
        <p:txBody>
          <a:bodyPr>
            <a:normAutofit/>
          </a:bodyPr>
          <a:lstStyle/>
          <a:p>
            <a:r>
              <a:rPr lang="en-US" sz="3600" smtClean="0"/>
              <a:t>Cake:   </a:t>
            </a:r>
            <a:r>
              <a:rPr lang="en-US" sz="3600" b="1" smtClean="0"/>
              <a:t>square</a:t>
            </a:r>
          </a:p>
          <a:p>
            <a:r>
              <a:rPr lang="en-US" sz="3600" smtClean="0"/>
              <a:t>Pieces: </a:t>
            </a:r>
            <a:r>
              <a:rPr lang="en-US" sz="3600" b="1" smtClean="0"/>
              <a:t>R-fat rectangles</a:t>
            </a:r>
            <a:r>
              <a:rPr lang="en-US" sz="3600" smtClean="0"/>
              <a:t/>
            </a:r>
            <a:br>
              <a:rPr lang="en-US" sz="3600" smtClean="0"/>
            </a:br>
            <a:endParaRPr lang="en-US" sz="3600" b="1" i="1" smtClean="0"/>
          </a:p>
          <a:p>
            <a:r>
              <a:rPr lang="en-US" sz="3600" smtClean="0"/>
              <a:t>Value guarantee: </a:t>
            </a:r>
            <a:br>
              <a:rPr lang="en-US" sz="3600" smtClean="0"/>
            </a:br>
            <a:r>
              <a:rPr lang="en-US" sz="3600" smtClean="0"/>
              <a:t>             </a:t>
            </a:r>
            <a:r>
              <a:rPr lang="en-US" sz="3600" b="1" smtClean="0"/>
              <a:t>1/(4</a:t>
            </a:r>
            <a:r>
              <a:rPr lang="en-US" sz="3600" b="1" i="1" smtClean="0"/>
              <a:t>n</a:t>
            </a:r>
            <a:r>
              <a:rPr lang="en-US" sz="3600" b="1" smtClean="0"/>
              <a:t>-5)</a:t>
            </a:r>
          </a:p>
          <a:p>
            <a:r>
              <a:rPr lang="en-US" sz="3600" smtClean="0"/>
              <a:t>Upper bound:</a:t>
            </a:r>
            <a:br>
              <a:rPr lang="en-US" sz="3600" smtClean="0"/>
            </a:br>
            <a:r>
              <a:rPr lang="en-US" sz="3600" smtClean="0"/>
              <a:t>             </a:t>
            </a:r>
            <a:r>
              <a:rPr lang="en-US" sz="3600" b="1" smtClean="0"/>
              <a:t>1/(2</a:t>
            </a:r>
            <a:r>
              <a:rPr lang="en-US" sz="3600" b="1" i="1" smtClean="0"/>
              <a:t>n</a:t>
            </a:r>
            <a:r>
              <a:rPr lang="en-US" sz="3600" b="1" smtClean="0"/>
              <a:t>-1)</a:t>
            </a:r>
          </a:p>
          <a:p>
            <a:pPr marL="0" indent="0">
              <a:buNone/>
            </a:pPr>
            <a:endParaRPr lang="he-IL" sz="3600"/>
          </a:p>
        </p:txBody>
      </p:sp>
      <p:sp>
        <p:nvSpPr>
          <p:cNvPr id="8" name="Rectangle 7"/>
          <p:cNvSpPr/>
          <p:nvPr/>
        </p:nvSpPr>
        <p:spPr>
          <a:xfrm>
            <a:off x="323528" y="2617608"/>
            <a:ext cx="4105275" cy="4021138"/>
          </a:xfrm>
          <a:prstGeom prst="rect">
            <a:avLst/>
          </a:prstGeom>
          <a:solidFill>
            <a:schemeClr val="bg2"/>
          </a:solidFill>
          <a:ln w="38100">
            <a:solidFill>
              <a:srgbClr val="003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371076" y="2691340"/>
            <a:ext cx="1176588" cy="57606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/>
          <p:cNvSpPr/>
          <p:nvPr/>
        </p:nvSpPr>
        <p:spPr>
          <a:xfrm>
            <a:off x="2843807" y="4437112"/>
            <a:ext cx="1451323" cy="208000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/>
          <p:cNvSpPr/>
          <p:nvPr/>
        </p:nvSpPr>
        <p:spPr>
          <a:xfrm>
            <a:off x="371076" y="5065880"/>
            <a:ext cx="1752651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/>
          <p:cNvSpPr/>
          <p:nvPr/>
        </p:nvSpPr>
        <p:spPr>
          <a:xfrm>
            <a:off x="3430502" y="2761624"/>
            <a:ext cx="945686" cy="160348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692195" y="2691340"/>
            <a:ext cx="1583350" cy="123424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/>
          <p:cNvSpPr/>
          <p:nvPr/>
        </p:nvSpPr>
        <p:spPr>
          <a:xfrm>
            <a:off x="550182" y="3356992"/>
            <a:ext cx="945686" cy="128694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082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1. Geometry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6056" y="970197"/>
            <a:ext cx="4067944" cy="5195107"/>
          </a:xfrm>
        </p:spPr>
        <p:txBody>
          <a:bodyPr>
            <a:normAutofit/>
          </a:bodyPr>
          <a:lstStyle/>
          <a:p>
            <a:r>
              <a:rPr lang="en-US" sz="3600" smtClean="0"/>
              <a:t>Cake:   </a:t>
            </a:r>
            <a:r>
              <a:rPr lang="en-US" sz="3600" b="1" smtClean="0"/>
              <a:t>square</a:t>
            </a:r>
          </a:p>
          <a:p>
            <a:r>
              <a:rPr lang="en-US" sz="3600" smtClean="0"/>
              <a:t>Pieces: </a:t>
            </a:r>
            <a:br>
              <a:rPr lang="en-US" sz="3600" smtClean="0"/>
            </a:br>
            <a:r>
              <a:rPr lang="en-US" sz="3600" b="1" smtClean="0"/>
              <a:t>2-fat polygons</a:t>
            </a:r>
            <a:endParaRPr lang="en-US" sz="3600" smtClean="0"/>
          </a:p>
          <a:p>
            <a:r>
              <a:rPr lang="en-US" sz="3600" smtClean="0"/>
              <a:t>Value guarantee: </a:t>
            </a:r>
            <a:br>
              <a:rPr lang="en-US" sz="3600" smtClean="0"/>
            </a:br>
            <a:r>
              <a:rPr lang="en-US" sz="3600" smtClean="0"/>
              <a:t>             </a:t>
            </a:r>
            <a:r>
              <a:rPr lang="en-US" sz="3600" b="1" smtClean="0"/>
              <a:t>1/(2</a:t>
            </a:r>
            <a:r>
              <a:rPr lang="en-US" sz="3600" b="1" i="1" smtClean="0"/>
              <a:t>n</a:t>
            </a:r>
            <a:r>
              <a:rPr lang="en-US" sz="3600" b="1" smtClean="0"/>
              <a:t>-2)</a:t>
            </a:r>
          </a:p>
          <a:p>
            <a:r>
              <a:rPr lang="en-US" sz="3600" smtClean="0"/>
              <a:t>Upper bound:</a:t>
            </a:r>
            <a:br>
              <a:rPr lang="en-US" sz="3600" smtClean="0"/>
            </a:br>
            <a:r>
              <a:rPr lang="en-US" sz="3600" smtClean="0"/>
              <a:t>             </a:t>
            </a:r>
            <a:r>
              <a:rPr lang="en-US" sz="3600" b="1" smtClean="0"/>
              <a:t>1/</a:t>
            </a:r>
            <a:r>
              <a:rPr lang="en-US" sz="3600" b="1" i="1" smtClean="0"/>
              <a:t>n</a:t>
            </a:r>
            <a:endParaRPr lang="en-US" sz="3600" b="1" smtClean="0"/>
          </a:p>
        </p:txBody>
      </p:sp>
      <p:sp>
        <p:nvSpPr>
          <p:cNvPr id="8" name="Rectangle 7"/>
          <p:cNvSpPr/>
          <p:nvPr/>
        </p:nvSpPr>
        <p:spPr>
          <a:xfrm>
            <a:off x="323528" y="2617608"/>
            <a:ext cx="4105275" cy="4021138"/>
          </a:xfrm>
          <a:prstGeom prst="rect">
            <a:avLst/>
          </a:prstGeom>
          <a:solidFill>
            <a:schemeClr val="bg2"/>
          </a:solidFill>
          <a:ln w="38100">
            <a:solidFill>
              <a:srgbClr val="003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3" name="Right Triangle 2"/>
          <p:cNvSpPr/>
          <p:nvPr/>
        </p:nvSpPr>
        <p:spPr>
          <a:xfrm rot="5400000">
            <a:off x="437779" y="2636283"/>
            <a:ext cx="1296144" cy="1415201"/>
          </a:xfrm>
          <a:prstGeom prst="rt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ight Triangle 13"/>
          <p:cNvSpPr/>
          <p:nvPr/>
        </p:nvSpPr>
        <p:spPr>
          <a:xfrm>
            <a:off x="378250" y="4269907"/>
            <a:ext cx="2177526" cy="2266146"/>
          </a:xfrm>
          <a:prstGeom prst="rt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Diagonal Stripe 5"/>
          <p:cNvSpPr/>
          <p:nvPr/>
        </p:nvSpPr>
        <p:spPr>
          <a:xfrm>
            <a:off x="1147436" y="2996952"/>
            <a:ext cx="1548172" cy="1522877"/>
          </a:xfrm>
          <a:prstGeom prst="diagStripe">
            <a:avLst>
              <a:gd name="adj" fmla="val 317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6" name="Diagonal Stripe 15"/>
          <p:cNvSpPr/>
          <p:nvPr/>
        </p:nvSpPr>
        <p:spPr>
          <a:xfrm rot="5400000">
            <a:off x="2654787" y="2650806"/>
            <a:ext cx="1656184" cy="1746194"/>
          </a:xfrm>
          <a:prstGeom prst="diagStripe">
            <a:avLst>
              <a:gd name="adj" fmla="val 2721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7" name="Diagonal Stripe 16"/>
          <p:cNvSpPr/>
          <p:nvPr/>
        </p:nvSpPr>
        <p:spPr>
          <a:xfrm rot="10800000">
            <a:off x="1208592" y="3498369"/>
            <a:ext cx="1425860" cy="1520947"/>
          </a:xfrm>
          <a:prstGeom prst="diagStripe">
            <a:avLst>
              <a:gd name="adj" fmla="val 3177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8" name="Diagonal Stripe 17"/>
          <p:cNvSpPr/>
          <p:nvPr/>
        </p:nvSpPr>
        <p:spPr>
          <a:xfrm rot="16200000">
            <a:off x="2365844" y="5073644"/>
            <a:ext cx="1425860" cy="1520947"/>
          </a:xfrm>
          <a:prstGeom prst="diagStripe">
            <a:avLst>
              <a:gd name="adj" fmla="val 3177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9" name="Right Triangle 18"/>
          <p:cNvSpPr/>
          <p:nvPr/>
        </p:nvSpPr>
        <p:spPr>
          <a:xfrm rot="16200000">
            <a:off x="2984711" y="4311715"/>
            <a:ext cx="1325908" cy="1415201"/>
          </a:xfrm>
          <a:prstGeom prst="rtTriangl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41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1. Geometry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6056" y="970197"/>
            <a:ext cx="3894584" cy="4291191"/>
          </a:xfrm>
        </p:spPr>
        <p:txBody>
          <a:bodyPr>
            <a:normAutofit/>
          </a:bodyPr>
          <a:lstStyle/>
          <a:p>
            <a:r>
              <a:rPr lang="en-US" sz="3600" smtClean="0"/>
              <a:t>Cake:  </a:t>
            </a:r>
            <a:r>
              <a:rPr lang="en-US" sz="3600" b="1" smtClean="0"/>
              <a:t>rectilinear,</a:t>
            </a:r>
            <a:br>
              <a:rPr lang="en-US" sz="3600" b="1" smtClean="0"/>
            </a:br>
            <a:r>
              <a:rPr lang="en-US" sz="3600" b="1" smtClean="0"/>
              <a:t>    T outer corners</a:t>
            </a:r>
          </a:p>
          <a:p>
            <a:r>
              <a:rPr lang="en-US" sz="3600" smtClean="0"/>
              <a:t>Pieces: </a:t>
            </a:r>
            <a:r>
              <a:rPr lang="en-US" sz="3600" b="1" smtClean="0"/>
              <a:t>rectangles</a:t>
            </a:r>
          </a:p>
          <a:p>
            <a:r>
              <a:rPr lang="en-US" sz="3600" smtClean="0"/>
              <a:t>Value guarantee: </a:t>
            </a:r>
            <a:br>
              <a:rPr lang="en-US" sz="3600" smtClean="0"/>
            </a:br>
            <a:r>
              <a:rPr lang="en-US" sz="3600" smtClean="0"/>
              <a:t>             </a:t>
            </a:r>
            <a:r>
              <a:rPr lang="en-US" sz="3600" b="1" smtClean="0"/>
              <a:t>1/(</a:t>
            </a:r>
            <a:r>
              <a:rPr lang="en-US" sz="3600" b="1" i="1" smtClean="0"/>
              <a:t>n</a:t>
            </a:r>
            <a:r>
              <a:rPr lang="en-US" sz="3600" b="1" smtClean="0"/>
              <a:t>+</a:t>
            </a:r>
            <a:r>
              <a:rPr lang="en-US" sz="3600" b="1" i="1" smtClean="0"/>
              <a:t>T</a:t>
            </a:r>
            <a:r>
              <a:rPr lang="en-US" sz="3600" b="1" smtClean="0"/>
              <a:t>)</a:t>
            </a:r>
          </a:p>
          <a:p>
            <a:r>
              <a:rPr lang="en-US" sz="3600" smtClean="0"/>
              <a:t>Upper bound:</a:t>
            </a:r>
            <a:br>
              <a:rPr lang="en-US" sz="3600" smtClean="0"/>
            </a:br>
            <a:r>
              <a:rPr lang="en-US" sz="3600" smtClean="0"/>
              <a:t>             </a:t>
            </a:r>
            <a:r>
              <a:rPr lang="en-US" sz="3600" b="1" smtClean="0"/>
              <a:t>1/(</a:t>
            </a:r>
            <a:r>
              <a:rPr lang="en-US" sz="3600" b="1" i="1" smtClean="0"/>
              <a:t>n</a:t>
            </a:r>
            <a:r>
              <a:rPr lang="en-US" sz="3600" b="1" smtClean="0"/>
              <a:t>+</a:t>
            </a:r>
            <a:r>
              <a:rPr lang="en-US" sz="3600" b="1" i="1" smtClean="0"/>
              <a:t>T</a:t>
            </a:r>
            <a:r>
              <a:rPr lang="en-US" sz="3600" b="1" smtClean="0"/>
              <a:t>)</a:t>
            </a:r>
          </a:p>
          <a:p>
            <a:pPr marL="0" indent="0">
              <a:buNone/>
            </a:pPr>
            <a:endParaRPr lang="he-IL" sz="3600"/>
          </a:p>
        </p:txBody>
      </p:sp>
      <p:grpSp>
        <p:nvGrpSpPr>
          <p:cNvPr id="60" name="Group 59"/>
          <p:cNvGrpSpPr/>
          <p:nvPr/>
        </p:nvGrpSpPr>
        <p:grpSpPr>
          <a:xfrm>
            <a:off x="193078" y="1196752"/>
            <a:ext cx="5009586" cy="2935852"/>
            <a:chOff x="257175" y="1902618"/>
            <a:chExt cx="7195145" cy="4176714"/>
          </a:xfrm>
        </p:grpSpPr>
        <p:sp>
          <p:nvSpPr>
            <p:cNvPr id="21" name="Rectangle 20"/>
            <p:cNvSpPr/>
            <p:nvPr/>
          </p:nvSpPr>
          <p:spPr bwMode="auto">
            <a:xfrm>
              <a:off x="257176" y="1902619"/>
              <a:ext cx="7195144" cy="4176713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>
                <a:defRPr/>
              </a:pPr>
              <a:endParaRPr lang="he-IL" sz="320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 bwMode="auto">
            <a:xfrm>
              <a:off x="280987" y="2376489"/>
              <a:ext cx="66782" cy="3609963"/>
            </a:xfrm>
            <a:prstGeom prst="line">
              <a:avLst/>
            </a:prstGeom>
            <a:solidFill>
              <a:schemeClr val="bg1"/>
            </a:solidFill>
            <a:ln w="635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347769" y="2376489"/>
              <a:ext cx="3901968" cy="3609963"/>
            </a:xfrm>
            <a:prstGeom prst="line">
              <a:avLst/>
            </a:prstGeom>
            <a:solidFill>
              <a:schemeClr val="bg1"/>
            </a:solidFill>
            <a:ln w="63500">
              <a:noFill/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 bwMode="auto">
            <a:xfrm flipH="1" flipV="1">
              <a:off x="347769" y="5986452"/>
              <a:ext cx="3884505" cy="69863"/>
            </a:xfrm>
            <a:prstGeom prst="line">
              <a:avLst/>
            </a:prstGeom>
            <a:solidFill>
              <a:schemeClr val="bg1"/>
            </a:solidFill>
            <a:ln w="63500">
              <a:noFill/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 bwMode="auto">
            <a:xfrm flipH="1">
              <a:off x="263524" y="5986452"/>
              <a:ext cx="84245" cy="69862"/>
            </a:xfrm>
            <a:prstGeom prst="line">
              <a:avLst/>
            </a:prstGeom>
            <a:solidFill>
              <a:schemeClr val="bg1"/>
            </a:solidFill>
            <a:ln w="635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257175" y="1902618"/>
              <a:ext cx="6348" cy="1238350"/>
            </a:xfrm>
            <a:prstGeom prst="line">
              <a:avLst/>
            </a:prstGeom>
            <a:solidFill>
              <a:schemeClr val="bg1"/>
            </a:solidFill>
            <a:ln w="1143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627785" y="6079332"/>
              <a:ext cx="946707" cy="0"/>
            </a:xfrm>
            <a:prstGeom prst="line">
              <a:avLst/>
            </a:prstGeom>
            <a:solidFill>
              <a:schemeClr val="bg1"/>
            </a:solidFill>
            <a:ln w="1143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763688" y="3140968"/>
              <a:ext cx="0" cy="913280"/>
            </a:xfrm>
            <a:prstGeom prst="line">
              <a:avLst/>
            </a:prstGeom>
            <a:solidFill>
              <a:schemeClr val="bg1"/>
            </a:solidFill>
            <a:ln w="1143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257175" y="3140968"/>
              <a:ext cx="1506515" cy="0"/>
            </a:xfrm>
            <a:prstGeom prst="line">
              <a:avLst/>
            </a:prstGeom>
            <a:solidFill>
              <a:schemeClr val="bg1"/>
            </a:solidFill>
            <a:ln w="1143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1763688" y="4054248"/>
              <a:ext cx="432048" cy="0"/>
            </a:xfrm>
            <a:prstGeom prst="line">
              <a:avLst/>
            </a:prstGeom>
            <a:solidFill>
              <a:schemeClr val="bg1"/>
            </a:solidFill>
            <a:ln w="1143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195736" y="4054248"/>
              <a:ext cx="0" cy="1568444"/>
            </a:xfrm>
            <a:prstGeom prst="line">
              <a:avLst/>
            </a:prstGeom>
            <a:solidFill>
              <a:schemeClr val="bg1"/>
            </a:solidFill>
            <a:ln w="1143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2195736" y="5599120"/>
              <a:ext cx="432048" cy="0"/>
            </a:xfrm>
            <a:prstGeom prst="line">
              <a:avLst/>
            </a:prstGeom>
            <a:solidFill>
              <a:schemeClr val="bg1"/>
            </a:solidFill>
            <a:ln w="1143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627784" y="5622692"/>
              <a:ext cx="0" cy="456640"/>
            </a:xfrm>
            <a:prstGeom prst="line">
              <a:avLst/>
            </a:prstGeom>
            <a:solidFill>
              <a:schemeClr val="bg1"/>
            </a:solidFill>
            <a:ln w="1143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3574492" y="5249833"/>
              <a:ext cx="946707" cy="0"/>
            </a:xfrm>
            <a:prstGeom prst="line">
              <a:avLst/>
            </a:prstGeom>
            <a:solidFill>
              <a:schemeClr val="bg1"/>
            </a:solidFill>
            <a:ln w="1143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611474" y="5229200"/>
              <a:ext cx="0" cy="850132"/>
            </a:xfrm>
            <a:prstGeom prst="line">
              <a:avLst/>
            </a:prstGeom>
            <a:solidFill>
              <a:schemeClr val="bg1"/>
            </a:solidFill>
            <a:ln w="1143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7061224" y="1988840"/>
              <a:ext cx="0" cy="2621309"/>
            </a:xfrm>
            <a:prstGeom prst="line">
              <a:avLst/>
            </a:prstGeom>
            <a:solidFill>
              <a:schemeClr val="bg1"/>
            </a:solidFill>
            <a:ln w="1143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5554711" y="4578123"/>
              <a:ext cx="1506513" cy="0"/>
            </a:xfrm>
            <a:prstGeom prst="line">
              <a:avLst/>
            </a:prstGeom>
            <a:solidFill>
              <a:schemeClr val="bg1"/>
            </a:solidFill>
            <a:ln w="1143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88085" y="3681389"/>
              <a:ext cx="0" cy="1568444"/>
            </a:xfrm>
            <a:prstGeom prst="line">
              <a:avLst/>
            </a:prstGeom>
            <a:solidFill>
              <a:schemeClr val="bg1"/>
            </a:solidFill>
            <a:ln w="1143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4521200" y="3681389"/>
              <a:ext cx="1033511" cy="0"/>
            </a:xfrm>
            <a:prstGeom prst="line">
              <a:avLst/>
            </a:prstGeom>
            <a:solidFill>
              <a:schemeClr val="bg1"/>
            </a:solidFill>
            <a:ln w="1143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545113" y="3664843"/>
              <a:ext cx="0" cy="913280"/>
            </a:xfrm>
            <a:prstGeom prst="line">
              <a:avLst/>
            </a:prstGeom>
            <a:solidFill>
              <a:schemeClr val="bg1"/>
            </a:solidFill>
            <a:ln w="1143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829390" y="2180585"/>
            <a:ext cx="33855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1">
            <a:spAutoFit/>
          </a:bodyPr>
          <a:lstStyle/>
          <a:p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72705" y="2903657"/>
            <a:ext cx="33855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1">
            <a:spAutoFit/>
          </a:bodyPr>
          <a:lstStyle/>
          <a:p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445240" y="3833821"/>
            <a:ext cx="33855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1">
            <a:spAutoFit/>
          </a:bodyPr>
          <a:lstStyle/>
          <a:p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83119" y="2491240"/>
            <a:ext cx="33855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1">
            <a:spAutoFit/>
          </a:bodyPr>
          <a:lstStyle/>
          <a:p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511388" y="2510049"/>
            <a:ext cx="33855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1">
            <a:spAutoFit/>
          </a:bodyPr>
          <a:lstStyle/>
          <a:p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622168" y="3634083"/>
            <a:ext cx="33855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1">
            <a:spAutoFit/>
          </a:bodyPr>
          <a:lstStyle/>
          <a:p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03446" y="1363296"/>
            <a:ext cx="3446496" cy="5373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3" name="Rectangle 72"/>
          <p:cNvSpPr/>
          <p:nvPr/>
        </p:nvSpPr>
        <p:spPr>
          <a:xfrm>
            <a:off x="4405913" y="1363297"/>
            <a:ext cx="424027" cy="156376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4" name="Rectangle 73"/>
          <p:cNvSpPr/>
          <p:nvPr/>
        </p:nvSpPr>
        <p:spPr>
          <a:xfrm>
            <a:off x="1693197" y="1997967"/>
            <a:ext cx="2543281" cy="2686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5" name="Rectangle 74"/>
          <p:cNvSpPr/>
          <p:nvPr/>
        </p:nvSpPr>
        <p:spPr>
          <a:xfrm>
            <a:off x="1961160" y="2456517"/>
            <a:ext cx="424027" cy="1563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6" name="Rectangle 75"/>
          <p:cNvSpPr/>
          <p:nvPr/>
        </p:nvSpPr>
        <p:spPr>
          <a:xfrm>
            <a:off x="2564767" y="2398497"/>
            <a:ext cx="424027" cy="10480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4" name="Straight Connector 43"/>
          <p:cNvCxnSpPr/>
          <p:nvPr/>
        </p:nvCxnSpPr>
        <p:spPr>
          <a:xfrm>
            <a:off x="193078" y="1196752"/>
            <a:ext cx="4737288" cy="60607"/>
          </a:xfrm>
          <a:prstGeom prst="line">
            <a:avLst/>
          </a:prstGeom>
          <a:solidFill>
            <a:schemeClr val="bg1"/>
          </a:solidFill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8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Geometry</a:t>
            </a:r>
            <a:endParaRPr lang="he-IL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2276475"/>
            <a:ext cx="3938588" cy="378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4365625" y="908721"/>
            <a:ext cx="4489450" cy="4103018"/>
          </a:xfrm>
          <a:custGeom>
            <a:avLst/>
            <a:gdLst>
              <a:gd name="T0" fmla="*/ 632 w 8594725"/>
              <a:gd name="T1" fmla="*/ 2147483647 h 549275"/>
              <a:gd name="T2" fmla="*/ 316 w 8594725"/>
              <a:gd name="T3" fmla="*/ 2147483647 h 549275"/>
              <a:gd name="T4" fmla="*/ 0 w 8594725"/>
              <a:gd name="T5" fmla="*/ 2147483647 h 549275"/>
              <a:gd name="T6" fmla="*/ 316 w 8594725"/>
              <a:gd name="T7" fmla="*/ 0 h 549275"/>
              <a:gd name="T8" fmla="*/ 0 60000 65536"/>
              <a:gd name="T9" fmla="*/ 0 60000 65536"/>
              <a:gd name="T10" fmla="*/ 0 60000 65536"/>
              <a:gd name="T11" fmla="*/ 0 60000 65536"/>
              <a:gd name="T12" fmla="*/ 0 w 8594725"/>
              <a:gd name="T13" fmla="*/ 0 h 549275"/>
              <a:gd name="T14" fmla="*/ 8594725 w 8594725"/>
              <a:gd name="T15" fmla="*/ 549275 h 5492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94725" h="549275">
                <a:moveTo>
                  <a:pt x="0" y="0"/>
                </a:moveTo>
                <a:lnTo>
                  <a:pt x="8126" y="0"/>
                </a:lnTo>
                <a:lnTo>
                  <a:pt x="8126" y="13462"/>
                </a:lnTo>
                <a:lnTo>
                  <a:pt x="0" y="1346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>
              <a:lnSpc>
                <a:spcPct val="100000"/>
              </a:lnSpc>
              <a:buClrTx/>
              <a:buFontTx/>
              <a:buNone/>
            </a:pPr>
            <a:endParaRPr lang="en-US" altLang="he-IL" sz="4800">
              <a:solidFill>
                <a:schemeClr val="tx1"/>
              </a:solidFill>
              <a:ea typeface="WenQuanYi Micro Hei" charset="0"/>
              <a:cs typeface="Arial" pitchFamily="34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5076056" y="970197"/>
            <a:ext cx="3894584" cy="5555147"/>
          </a:xfrm>
        </p:spPr>
        <p:txBody>
          <a:bodyPr>
            <a:normAutofit/>
          </a:bodyPr>
          <a:lstStyle/>
          <a:p>
            <a:r>
              <a:rPr lang="en-US" sz="3600" smtClean="0"/>
              <a:t>Cake:  </a:t>
            </a:r>
            <a:r>
              <a:rPr lang="en-US" sz="3600" b="1" smtClean="0"/>
              <a:t>sphere</a:t>
            </a:r>
          </a:p>
          <a:p>
            <a:r>
              <a:rPr lang="en-US" sz="3600" smtClean="0"/>
              <a:t>Pieces: </a:t>
            </a:r>
            <a:br>
              <a:rPr lang="en-US" sz="3600" smtClean="0"/>
            </a:br>
            <a:r>
              <a:rPr lang="en-US" sz="3600" b="1" smtClean="0"/>
              <a:t>spherical </a:t>
            </a:r>
            <a:r>
              <a:rPr lang="en-US" sz="3600" b="1"/>
              <a:t>squares </a:t>
            </a:r>
            <a:endParaRPr lang="en-US" sz="3600" b="1" smtClean="0"/>
          </a:p>
          <a:p>
            <a:r>
              <a:rPr lang="en-US" sz="3600" smtClean="0"/>
              <a:t>Value guarantee: </a:t>
            </a:r>
            <a:br>
              <a:rPr lang="en-US" sz="3600" smtClean="0"/>
            </a:br>
            <a:r>
              <a:rPr lang="en-US" sz="3600" smtClean="0"/>
              <a:t>              </a:t>
            </a:r>
            <a:r>
              <a:rPr lang="en-US" sz="3600" b="1" smtClean="0"/>
              <a:t>?</a:t>
            </a:r>
          </a:p>
          <a:p>
            <a:pPr marL="0" indent="0">
              <a:buNone/>
            </a:pPr>
            <a:endParaRPr lang="en-US" sz="3600" b="1"/>
          </a:p>
          <a:p>
            <a:pPr algn="ctr">
              <a:buNone/>
            </a:pPr>
            <a:r>
              <a:rPr lang="en-US" altLang="he-IL" sz="3600" b="1" i="1">
                <a:solidFill>
                  <a:schemeClr val="accent1"/>
                </a:solidFill>
                <a:ea typeface="WenQuanYi Micro Hei" charset="0"/>
                <a:cs typeface="Arial" pitchFamily="34" charset="0"/>
              </a:rPr>
              <a:t>Can we divide </a:t>
            </a:r>
          </a:p>
          <a:p>
            <a:pPr algn="ctr">
              <a:buNone/>
            </a:pPr>
            <a:r>
              <a:rPr lang="en-US" altLang="he-IL" sz="3600" b="1" i="1">
                <a:solidFill>
                  <a:schemeClr val="accent1"/>
                </a:solidFill>
                <a:ea typeface="WenQuanYi Micro Hei" charset="0"/>
                <a:cs typeface="Arial" pitchFamily="34" charset="0"/>
              </a:rPr>
              <a:t>Earth </a:t>
            </a:r>
          </a:p>
          <a:p>
            <a:pPr algn="ctr">
              <a:buNone/>
            </a:pPr>
            <a:r>
              <a:rPr lang="en-US" altLang="he-IL" sz="3600" b="1" i="1">
                <a:solidFill>
                  <a:schemeClr val="accent1"/>
                </a:solidFill>
                <a:ea typeface="WenQuanYi Micro Hei" charset="0"/>
                <a:cs typeface="Arial" pitchFamily="34" charset="0"/>
              </a:rPr>
              <a:t>Fair-and-Square</a:t>
            </a:r>
            <a:r>
              <a:rPr lang="en-US" altLang="he-IL" sz="3600" b="1" i="1" smtClean="0">
                <a:solidFill>
                  <a:schemeClr val="accent1"/>
                </a:solidFill>
                <a:ea typeface="WenQuanYi Micro Hei" charset="0"/>
                <a:cs typeface="Arial" pitchFamily="34" charset="0"/>
              </a:rPr>
              <a:t>?</a:t>
            </a:r>
            <a:endParaRPr lang="en-US" altLang="he-IL" sz="3600" b="1" i="1">
              <a:solidFill>
                <a:schemeClr val="accent1"/>
              </a:solidFill>
              <a:ea typeface="WenQuanYi Micro Hei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8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1. Geometry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6056" y="970197"/>
            <a:ext cx="3894584" cy="4291191"/>
          </a:xfrm>
        </p:spPr>
        <p:txBody>
          <a:bodyPr>
            <a:normAutofit/>
          </a:bodyPr>
          <a:lstStyle/>
          <a:p>
            <a:r>
              <a:rPr lang="en-US" sz="3600" smtClean="0"/>
              <a:t>Cake:  </a:t>
            </a:r>
            <a:r>
              <a:rPr lang="en-US" sz="3600" b="1" smtClean="0"/>
              <a:t>fish</a:t>
            </a:r>
          </a:p>
          <a:p>
            <a:r>
              <a:rPr lang="en-US" sz="3600" smtClean="0"/>
              <a:t>Pieces: </a:t>
            </a:r>
            <a:r>
              <a:rPr lang="en-US" sz="3600" b="1" smtClean="0"/>
              <a:t>fish</a:t>
            </a:r>
          </a:p>
          <a:p>
            <a:r>
              <a:rPr lang="en-US" sz="3600" smtClean="0"/>
              <a:t>Value guarantee: </a:t>
            </a:r>
            <a:br>
              <a:rPr lang="en-US" sz="3600" smtClean="0"/>
            </a:br>
            <a:r>
              <a:rPr lang="en-US" sz="3600" smtClean="0"/>
              <a:t>         </a:t>
            </a:r>
            <a:r>
              <a:rPr lang="en-US" sz="3600" b="1" smtClean="0"/>
              <a:t>1/(16</a:t>
            </a:r>
            <a:r>
              <a:rPr lang="en-US" sz="3600" b="1" i="1" smtClean="0"/>
              <a:t>n-23</a:t>
            </a:r>
            <a:r>
              <a:rPr lang="en-US" sz="3600" b="1" smtClean="0"/>
              <a:t>)</a:t>
            </a:r>
          </a:p>
          <a:p>
            <a:r>
              <a:rPr lang="en-US" sz="3600" smtClean="0"/>
              <a:t>Upper bound:</a:t>
            </a:r>
            <a:br>
              <a:rPr lang="en-US" sz="3600" smtClean="0"/>
            </a:br>
            <a:r>
              <a:rPr lang="en-US" sz="3600" smtClean="0"/>
              <a:t>             </a:t>
            </a:r>
            <a:r>
              <a:rPr lang="en-US" sz="3600" b="1" smtClean="0"/>
              <a:t>1/</a:t>
            </a:r>
            <a:r>
              <a:rPr lang="en-US" sz="3600" b="1" i="1" smtClean="0"/>
              <a:t>n</a:t>
            </a:r>
            <a:endParaRPr lang="en-US" sz="3600" b="1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08951"/>
            <a:ext cx="368180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2" y="4149080"/>
            <a:ext cx="4580719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427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946268" y="2165276"/>
            <a:ext cx="3592209" cy="3649216"/>
            <a:chOff x="966788" y="2503676"/>
            <a:chExt cx="3592209" cy="3649216"/>
          </a:xfrm>
        </p:grpSpPr>
        <p:sp>
          <p:nvSpPr>
            <p:cNvPr id="91" name="Rectangle 90"/>
            <p:cNvSpPr/>
            <p:nvPr/>
          </p:nvSpPr>
          <p:spPr>
            <a:xfrm>
              <a:off x="2462213" y="2503676"/>
              <a:ext cx="2096784" cy="2125216"/>
            </a:xfrm>
            <a:prstGeom prst="rect">
              <a:avLst/>
            </a:prstGeom>
            <a:solidFill>
              <a:srgbClr val="92D050">
                <a:alpha val="2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66788" y="4027676"/>
              <a:ext cx="2096784" cy="2125216"/>
            </a:xfrm>
            <a:prstGeom prst="rect">
              <a:avLst/>
            </a:prstGeom>
            <a:solidFill>
              <a:srgbClr val="92D050">
                <a:alpha val="2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451218" y="2174801"/>
            <a:ext cx="2096784" cy="2125216"/>
            <a:chOff x="2471738" y="2513201"/>
            <a:chExt cx="2096784" cy="2125216"/>
          </a:xfrm>
        </p:grpSpPr>
        <p:sp>
          <p:nvSpPr>
            <p:cNvPr id="94" name="Rectangle 93"/>
            <p:cNvSpPr/>
            <p:nvPr/>
          </p:nvSpPr>
          <p:spPr>
            <a:xfrm>
              <a:off x="2471738" y="2513201"/>
              <a:ext cx="2096784" cy="2125216"/>
            </a:xfrm>
            <a:prstGeom prst="rect">
              <a:avLst/>
            </a:prstGeom>
            <a:solidFill>
              <a:srgbClr val="92D050">
                <a:alpha val="2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913255" y="3465932"/>
              <a:ext cx="1093022" cy="321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Stopper</a:t>
              </a:r>
              <a:endParaRPr lang="en-US" sz="900" dirty="0">
                <a:ln>
                  <a:solidFill>
                    <a:sysClr val="windowText" lastClr="000000"/>
                  </a:solidFill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80" name="Straight Connector 79"/>
          <p:cNvCxnSpPr/>
          <p:nvPr/>
        </p:nvCxnSpPr>
        <p:spPr>
          <a:xfrm flipH="1">
            <a:off x="911840" y="5622389"/>
            <a:ext cx="183272" cy="140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4327087" y="2368217"/>
            <a:ext cx="212468" cy="292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327087" y="2174801"/>
            <a:ext cx="0" cy="19634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1006766" y="-411806"/>
            <a:ext cx="8354704" cy="2577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564484" y="481881"/>
            <a:ext cx="4583925" cy="6168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921176" y="2172805"/>
            <a:ext cx="3616657" cy="3657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>
            <a:off x="1095112" y="5622389"/>
            <a:ext cx="0" cy="19634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-20519" y="2167432"/>
            <a:ext cx="932360" cy="435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 rot="5400000">
            <a:off x="1800155" y="4230577"/>
            <a:ext cx="1101462" cy="435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002060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 rot="5400000" flipV="1">
            <a:off x="4537193" y="4272726"/>
            <a:ext cx="0" cy="545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/>
          <p:cNvGrpSpPr/>
          <p:nvPr/>
        </p:nvGrpSpPr>
        <p:grpSpPr>
          <a:xfrm>
            <a:off x="946269" y="2193851"/>
            <a:ext cx="3593286" cy="3620641"/>
            <a:chOff x="966789" y="2532251"/>
            <a:chExt cx="3593286" cy="3620641"/>
          </a:xfrm>
        </p:grpSpPr>
        <p:sp>
          <p:nvSpPr>
            <p:cNvPr id="97" name="Rectangle 96"/>
            <p:cNvSpPr/>
            <p:nvPr/>
          </p:nvSpPr>
          <p:spPr>
            <a:xfrm>
              <a:off x="966789" y="2532251"/>
              <a:ext cx="1495424" cy="1495425"/>
            </a:xfrm>
            <a:prstGeom prst="rect">
              <a:avLst/>
            </a:prstGeom>
            <a:solidFill>
              <a:srgbClr val="FF00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064651" y="4638417"/>
              <a:ext cx="1495424" cy="1514475"/>
            </a:xfrm>
            <a:prstGeom prst="rect">
              <a:avLst/>
            </a:prstGeom>
            <a:solidFill>
              <a:srgbClr val="FF00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3053656" y="4290492"/>
            <a:ext cx="1495424" cy="1514475"/>
            <a:chOff x="3074176" y="4628892"/>
            <a:chExt cx="1495424" cy="1514475"/>
          </a:xfrm>
        </p:grpSpPr>
        <p:sp>
          <p:nvSpPr>
            <p:cNvPr id="100" name="Rectangle 99"/>
            <p:cNvSpPr/>
            <p:nvPr/>
          </p:nvSpPr>
          <p:spPr>
            <a:xfrm>
              <a:off x="3074176" y="4628892"/>
              <a:ext cx="1495424" cy="1514475"/>
            </a:xfrm>
            <a:prstGeom prst="rect">
              <a:avLst/>
            </a:prstGeom>
            <a:solidFill>
              <a:srgbClr val="FF00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280040" y="5226842"/>
              <a:ext cx="1093022" cy="321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Other</a:t>
              </a:r>
              <a:endParaRPr lang="en-US" sz="900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Geometry:   </a:t>
            </a:r>
            <a:r>
              <a:rPr lang="en-US" smtClean="0"/>
              <a:t>example procedure</a:t>
            </a:r>
            <a:endParaRPr lang="he-IL" dirty="0"/>
          </a:p>
        </p:txBody>
      </p:sp>
      <p:pic>
        <p:nvPicPr>
          <p:cNvPr id="29" name="Picture 7 1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0892">
            <a:off x="7475560" y="936959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3"/>
          <p:cNvSpPr>
            <a:spLocks noGrp="1"/>
          </p:cNvSpPr>
          <p:nvPr>
            <p:ph sz="half" idx="1"/>
          </p:nvPr>
        </p:nvSpPr>
        <p:spPr>
          <a:xfrm>
            <a:off x="558455" y="764704"/>
            <a:ext cx="8585545" cy="7200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b="1" smtClean="0"/>
              <a:t>1. Geometry: the super-knife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426977" y="1761972"/>
                <a:ext cx="4899978" cy="37292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 - 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K</a:t>
                </a:r>
                <a:r>
                  <a:rPr lang="en-US" sz="2800" dirty="0">
                    <a:solidFill>
                      <a:schemeClr val="tx1"/>
                    </a:solidFill>
                  </a:rPr>
                  <a:t>: [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0,1] </a:t>
                </a:r>
                <a:r>
                  <a:rPr lang="en-US" sz="2800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Subsets(Cake)</a:t>
                </a:r>
              </a:p>
              <a:p>
                <a:endParaRPr lang="en-US" sz="2800" dirty="0" smtClean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800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-  If   </a:t>
                </a:r>
                <a:r>
                  <a:rPr lang="en-US" sz="2800" i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t&lt;t’</a:t>
                </a:r>
                <a:r>
                  <a:rPr lang="en-US" sz="2800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 </a:t>
                </a:r>
                <a:r>
                  <a:rPr lang="en-US" sz="2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then  </a:t>
                </a:r>
                <a:r>
                  <a:rPr lang="en-US" sz="2800" i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K</a:t>
                </a:r>
                <a:r>
                  <a:rPr lang="en-US" sz="2800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(</a:t>
                </a:r>
                <a:r>
                  <a:rPr lang="en-US" sz="2800" i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t</a:t>
                </a:r>
                <a:r>
                  <a:rPr lang="en-US" sz="2800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⊂</m:t>
                    </m:r>
                  </m:oMath>
                </a14:m>
                <a:r>
                  <a:rPr lang="en-US" sz="2800" i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K</a:t>
                </a:r>
                <a:r>
                  <a:rPr lang="en-US" sz="2800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(</a:t>
                </a:r>
                <a:r>
                  <a:rPr lang="en-US" sz="2800" i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t’</a:t>
                </a:r>
                <a:r>
                  <a:rPr lang="en-US" sz="2800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)</a:t>
                </a:r>
                <a:endParaRPr lang="en-US" sz="2800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endParaRPr lang="en-US" sz="2800" dirty="0" smtClean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800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-  </a:t>
                </a:r>
                <a:r>
                  <a:rPr lang="en-US" sz="2800" i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K</a:t>
                </a:r>
                <a:r>
                  <a:rPr lang="en-US" sz="2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(0) = 0   ,  </a:t>
                </a:r>
                <a:r>
                  <a:rPr lang="en-US" sz="2800" i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K</a:t>
                </a:r>
                <a:r>
                  <a:rPr lang="en-US" sz="2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(1) = </a:t>
                </a:r>
                <a:r>
                  <a:rPr lang="en-US" sz="2800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Cake</a:t>
                </a:r>
              </a:p>
              <a:p>
                <a:endParaRPr lang="en-US" sz="2800" dirty="0" smtClean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800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-  </a:t>
                </a:r>
                <a:r>
                  <a:rPr lang="en-US" sz="2800" i="1" dirty="0" err="1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V</a:t>
                </a:r>
                <a:r>
                  <a:rPr lang="en-US" sz="2800" baseline="30000" dirty="0" err="1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best</a:t>
                </a:r>
                <a:r>
                  <a:rPr lang="en-US" sz="2800" baseline="30000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-square</a:t>
                </a:r>
                <a:r>
                  <a:rPr lang="en-US" sz="2800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(</a:t>
                </a:r>
                <a:r>
                  <a:rPr lang="en-US" sz="2800" i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K</a:t>
                </a:r>
                <a:r>
                  <a:rPr lang="en-US" sz="2800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(</a:t>
                </a:r>
                <a:r>
                  <a:rPr lang="en-US" sz="2800" i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t</a:t>
                </a:r>
                <a:r>
                  <a:rPr lang="en-US" sz="2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)) </a:t>
                </a:r>
                <a:r>
                  <a:rPr lang="en-US" sz="2800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continuous.</a:t>
                </a:r>
              </a:p>
              <a:p>
                <a:endParaRPr lang="en-US" sz="2800" dirty="0" smtClean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r>
                  <a:rPr lang="en-US" sz="2800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-  </a:t>
                </a:r>
                <a:r>
                  <a:rPr lang="en-US" sz="2800" i="1" dirty="0" err="1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V</a:t>
                </a:r>
                <a:r>
                  <a:rPr lang="en-US" sz="2800" baseline="30000" dirty="0" err="1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best</a:t>
                </a:r>
                <a:r>
                  <a:rPr lang="en-US" sz="2800" baseline="30000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-square </a:t>
                </a:r>
                <a:r>
                  <a:rPr lang="en-US" sz="2800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(</a:t>
                </a:r>
                <a:r>
                  <a:rPr lang="en-US" sz="2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Cake \ </a:t>
                </a:r>
                <a:r>
                  <a:rPr lang="en-US" sz="2800" i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K</a:t>
                </a:r>
                <a:r>
                  <a:rPr lang="en-US" sz="2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(</a:t>
                </a:r>
                <a:r>
                  <a:rPr lang="en-US" sz="2800" i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t</a:t>
                </a:r>
                <a:r>
                  <a:rPr lang="en-US" sz="2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)) </a:t>
                </a:r>
                <a:r>
                  <a:rPr lang="en-US" sz="2800" dirty="0" err="1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cnt</a:t>
                </a:r>
                <a:r>
                  <a:rPr lang="en-US" sz="2800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.</a:t>
                </a:r>
                <a:endParaRPr lang="en-US" sz="2800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977" y="1761972"/>
                <a:ext cx="4899978" cy="3729226"/>
              </a:xfrm>
              <a:prstGeom prst="rect">
                <a:avLst/>
              </a:prstGeom>
              <a:blipFill rotWithShape="0">
                <a:blip r:embed="rId4"/>
                <a:stretch>
                  <a:fillRect l="-498" t="-2451" r="-373" b="-3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25" y="5643789"/>
            <a:ext cx="4427984" cy="1101081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-20520" y="5942356"/>
            <a:ext cx="4880551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mtClean="0">
                <a:solidFill>
                  <a:srgbClr val="00B050"/>
                </a:solidFill>
              </a:rPr>
              <a:t>Division is </a:t>
            </a:r>
            <a:r>
              <a:rPr lang="en-US" sz="2800" b="1" smtClean="0">
                <a:solidFill>
                  <a:srgbClr val="00B050"/>
                </a:solidFill>
              </a:rPr>
              <a:t>envy-free</a:t>
            </a:r>
            <a:r>
              <a:rPr lang="en-US" sz="2800" smtClean="0">
                <a:solidFill>
                  <a:srgbClr val="00B050"/>
                </a:solidFill>
              </a:rPr>
              <a:t>; </a:t>
            </a:r>
          </a:p>
          <a:p>
            <a:r>
              <a:rPr lang="en-US" sz="2800" smtClean="0">
                <a:solidFill>
                  <a:srgbClr val="00B050"/>
                </a:solidFill>
              </a:rPr>
              <a:t>Value-per-agent </a:t>
            </a:r>
            <a:r>
              <a:rPr lang="en-US" sz="2800" b="1" smtClean="0">
                <a:solidFill>
                  <a:srgbClr val="00B050"/>
                </a:solidFill>
              </a:rPr>
              <a:t>at least 1/4.</a:t>
            </a:r>
            <a:endParaRPr lang="en-US" sz="2800" b="1">
              <a:solidFill>
                <a:srgbClr val="00B05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8673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82"/>
                                        </p:tgtEl>
                                      </p:cBhvr>
                                      <p:by x="100000" y="20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-0.20833 -0.00278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17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81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5185E-6 L 0.00191 0.28148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1407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0" fill="hold"/>
                                        <p:tgtEl>
                                          <p:spTgt spid="80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6" dur="5000" fill="hold"/>
                                        <p:tgtEl>
                                          <p:spTgt spid="86"/>
                                        </p:tgtEl>
                                      </p:cBhvr>
                                      <p:by x="100000" y="20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59259E-6 L 0.00209 -0.27986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400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7.40741E-7 L 0.21476 0.00139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 </a:t>
            </a:r>
            <a:r>
              <a:rPr lang="en-US" dirty="0" smtClean="0"/>
              <a:t>Geometry</a:t>
            </a:r>
            <a:endParaRPr lang="he-IL" dirty="0"/>
          </a:p>
        </p:txBody>
      </p:sp>
      <p:grpSp>
        <p:nvGrpSpPr>
          <p:cNvPr id="2" name="Group 1"/>
          <p:cNvGrpSpPr/>
          <p:nvPr/>
        </p:nvGrpSpPr>
        <p:grpSpPr>
          <a:xfrm>
            <a:off x="3220438" y="2852936"/>
            <a:ext cx="2700709" cy="2705690"/>
            <a:chOff x="323528" y="2617608"/>
            <a:chExt cx="4105275" cy="4021138"/>
          </a:xfrm>
        </p:grpSpPr>
        <p:sp>
          <p:nvSpPr>
            <p:cNvPr id="7" name="Rectangle 6"/>
            <p:cNvSpPr/>
            <p:nvPr/>
          </p:nvSpPr>
          <p:spPr>
            <a:xfrm>
              <a:off x="323528" y="2617608"/>
              <a:ext cx="4105275" cy="4021138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rgbClr val="003A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>
                <a:defRPr/>
              </a:pPr>
              <a:endParaRPr lang="he-IL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71076" y="2691340"/>
              <a:ext cx="576064" cy="57606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269953" y="4354586"/>
              <a:ext cx="2039172" cy="187317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9481" y="4966427"/>
              <a:ext cx="1440160" cy="1440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430502" y="2761624"/>
              <a:ext cx="945686" cy="93610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28094" y="2979372"/>
              <a:ext cx="1296143" cy="123424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8295" y="3774785"/>
              <a:ext cx="945686" cy="93610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201768" y="3024620"/>
              <a:ext cx="945686" cy="93610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21712" y="2780431"/>
              <a:ext cx="1296143" cy="123424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38350" y="2992052"/>
              <a:ext cx="576064" cy="57606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090272" y="4488408"/>
              <a:ext cx="2039172" cy="187317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36807" y="5079293"/>
              <a:ext cx="1440160" cy="1440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136492" y="5590057"/>
            <a:ext cx="2833891" cy="89383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Pieces: </a:t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square-pairs</a:t>
            </a:r>
            <a:endParaRPr lang="he-IL" sz="2800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59702" y="2845462"/>
            <a:ext cx="2106593" cy="2713164"/>
            <a:chOff x="323528" y="2617608"/>
            <a:chExt cx="4105275" cy="4021138"/>
          </a:xfrm>
        </p:grpSpPr>
        <p:sp>
          <p:nvSpPr>
            <p:cNvPr id="16" name="Rectangle 15"/>
            <p:cNvSpPr/>
            <p:nvPr/>
          </p:nvSpPr>
          <p:spPr>
            <a:xfrm>
              <a:off x="323528" y="2617608"/>
              <a:ext cx="4105275" cy="4021138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rgbClr val="003A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>
                <a:defRPr/>
              </a:pPr>
              <a:endParaRPr lang="he-IL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1076" y="2691340"/>
              <a:ext cx="1176588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43807" y="4437112"/>
              <a:ext cx="1451323" cy="208000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71076" y="5065880"/>
              <a:ext cx="1752651" cy="14401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430502" y="2761624"/>
              <a:ext cx="945686" cy="160348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692195" y="2691340"/>
              <a:ext cx="1583350" cy="123424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0182" y="3356992"/>
              <a:ext cx="945686" cy="1286946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2514" y="5590311"/>
            <a:ext cx="2833891" cy="89383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Pieces: </a:t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fat rectangles</a:t>
            </a:r>
            <a:endParaRPr lang="he-IL" sz="2800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292523" y="2854084"/>
            <a:ext cx="2672764" cy="2658570"/>
            <a:chOff x="4788024" y="2146482"/>
            <a:chExt cx="4105275" cy="4021138"/>
          </a:xfrm>
        </p:grpSpPr>
        <p:sp>
          <p:nvSpPr>
            <p:cNvPr id="25" name="Rectangle 24"/>
            <p:cNvSpPr/>
            <p:nvPr/>
          </p:nvSpPr>
          <p:spPr>
            <a:xfrm>
              <a:off x="4788024" y="2146482"/>
              <a:ext cx="4105275" cy="4021138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rgbClr val="003A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>
                <a:defRPr/>
              </a:pPr>
              <a:endParaRPr lang="he-IL"/>
            </a:p>
          </p:txBody>
        </p:sp>
        <p:sp>
          <p:nvSpPr>
            <p:cNvPr id="26" name="Right Triangle 25"/>
            <p:cNvSpPr/>
            <p:nvPr/>
          </p:nvSpPr>
          <p:spPr>
            <a:xfrm rot="5400000">
              <a:off x="4902275" y="2165157"/>
              <a:ext cx="1296144" cy="1415201"/>
            </a:xfrm>
            <a:prstGeom prst="rt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Right Triangle 26"/>
            <p:cNvSpPr/>
            <p:nvPr/>
          </p:nvSpPr>
          <p:spPr>
            <a:xfrm>
              <a:off x="4842746" y="3798781"/>
              <a:ext cx="2177526" cy="2266146"/>
            </a:xfrm>
            <a:prstGeom prst="rtTriangl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Diagonal Stripe 27"/>
            <p:cNvSpPr/>
            <p:nvPr/>
          </p:nvSpPr>
          <p:spPr>
            <a:xfrm>
              <a:off x="5611932" y="2525826"/>
              <a:ext cx="1548172" cy="1522877"/>
            </a:xfrm>
            <a:prstGeom prst="diagStripe">
              <a:avLst>
                <a:gd name="adj" fmla="val 3177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9" name="Diagonal Stripe 28"/>
            <p:cNvSpPr/>
            <p:nvPr/>
          </p:nvSpPr>
          <p:spPr>
            <a:xfrm rot="5400000">
              <a:off x="7287029" y="2307929"/>
              <a:ext cx="1461720" cy="1443678"/>
            </a:xfrm>
            <a:custGeom>
              <a:avLst/>
              <a:gdLst>
                <a:gd name="connsiteX0" fmla="*/ 0 w 1094984"/>
                <a:gd name="connsiteY0" fmla="*/ 309365 h 1136870"/>
                <a:gd name="connsiteX1" fmla="*/ 297967 w 1094984"/>
                <a:gd name="connsiteY1" fmla="*/ 0 h 1136870"/>
                <a:gd name="connsiteX2" fmla="*/ 1094984 w 1094984"/>
                <a:gd name="connsiteY2" fmla="*/ 0 h 1136870"/>
                <a:gd name="connsiteX3" fmla="*/ 0 w 1094984"/>
                <a:gd name="connsiteY3" fmla="*/ 1136870 h 1136870"/>
                <a:gd name="connsiteX4" fmla="*/ 0 w 1094984"/>
                <a:gd name="connsiteY4" fmla="*/ 309365 h 1136870"/>
                <a:gd name="connsiteX0" fmla="*/ 0 w 1094984"/>
                <a:gd name="connsiteY0" fmla="*/ 309365 h 1136870"/>
                <a:gd name="connsiteX1" fmla="*/ 297967 w 1094984"/>
                <a:gd name="connsiteY1" fmla="*/ 0 h 1136870"/>
                <a:gd name="connsiteX2" fmla="*/ 1094984 w 1094984"/>
                <a:gd name="connsiteY2" fmla="*/ 0 h 1136870"/>
                <a:gd name="connsiteX3" fmla="*/ 570870 w 1094984"/>
                <a:gd name="connsiteY3" fmla="*/ 551309 h 1136870"/>
                <a:gd name="connsiteX4" fmla="*/ 0 w 1094984"/>
                <a:gd name="connsiteY4" fmla="*/ 1136870 h 1136870"/>
                <a:gd name="connsiteX5" fmla="*/ 0 w 1094984"/>
                <a:gd name="connsiteY5" fmla="*/ 309365 h 1136870"/>
                <a:gd name="connsiteX0" fmla="*/ 0 w 1094984"/>
                <a:gd name="connsiteY0" fmla="*/ 309365 h 1148468"/>
                <a:gd name="connsiteX1" fmla="*/ 297967 w 1094984"/>
                <a:gd name="connsiteY1" fmla="*/ 0 h 1148468"/>
                <a:gd name="connsiteX2" fmla="*/ 1094984 w 1094984"/>
                <a:gd name="connsiteY2" fmla="*/ 0 h 1148468"/>
                <a:gd name="connsiteX3" fmla="*/ 1074723 w 1094984"/>
                <a:gd name="connsiteY3" fmla="*/ 1148468 h 1148468"/>
                <a:gd name="connsiteX4" fmla="*/ 0 w 1094984"/>
                <a:gd name="connsiteY4" fmla="*/ 1136870 h 1148468"/>
                <a:gd name="connsiteX5" fmla="*/ 0 w 1094984"/>
                <a:gd name="connsiteY5" fmla="*/ 309365 h 114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94984" h="1148468">
                  <a:moveTo>
                    <a:pt x="0" y="309365"/>
                  </a:moveTo>
                  <a:lnTo>
                    <a:pt x="297967" y="0"/>
                  </a:lnTo>
                  <a:lnTo>
                    <a:pt x="1094984" y="0"/>
                  </a:lnTo>
                  <a:lnTo>
                    <a:pt x="1074723" y="1148468"/>
                  </a:lnTo>
                  <a:lnTo>
                    <a:pt x="0" y="1136870"/>
                  </a:lnTo>
                  <a:lnTo>
                    <a:pt x="0" y="309365"/>
                  </a:lnTo>
                  <a:close/>
                </a:path>
              </a:pathLst>
            </a:cu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30" name="Diagonal Stripe 29"/>
            <p:cNvSpPr/>
            <p:nvPr/>
          </p:nvSpPr>
          <p:spPr>
            <a:xfrm rot="10800000">
              <a:off x="5673088" y="3027243"/>
              <a:ext cx="1425860" cy="1520947"/>
            </a:xfrm>
            <a:prstGeom prst="diagStripe">
              <a:avLst>
                <a:gd name="adj" fmla="val 31770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31" name="Diagonal Stripe 30"/>
            <p:cNvSpPr/>
            <p:nvPr/>
          </p:nvSpPr>
          <p:spPr>
            <a:xfrm rot="16200000">
              <a:off x="6830340" y="4602518"/>
              <a:ext cx="1425860" cy="1520947"/>
            </a:xfrm>
            <a:prstGeom prst="diagStripe">
              <a:avLst>
                <a:gd name="adj" fmla="val 3177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32" name="Right Triangle 31"/>
            <p:cNvSpPr/>
            <p:nvPr/>
          </p:nvSpPr>
          <p:spPr>
            <a:xfrm rot="16200000">
              <a:off x="7449207" y="3840589"/>
              <a:ext cx="1325908" cy="1415201"/>
            </a:xfrm>
            <a:prstGeom prst="rt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087223" y="5578450"/>
            <a:ext cx="3049861" cy="89383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Pieces: fat convex polygons</a:t>
            </a:r>
            <a:endParaRPr lang="he-IL" sz="28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4101" y="1086987"/>
            <a:ext cx="6878806" cy="1008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For </a:t>
            </a:r>
            <a:r>
              <a:rPr lang="en-US" sz="32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200" dirty="0" smtClean="0">
                <a:solidFill>
                  <a:schemeClr val="tx1"/>
                </a:solidFill>
              </a:rPr>
              <a:t> agents: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    we need a “kitchen” (set of knives)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96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34" grpId="0"/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73628" y="1269206"/>
            <a:ext cx="3960812" cy="475138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0" y="6305550"/>
                <a:ext cx="9036050" cy="503238"/>
              </a:xfrm>
            </p:spPr>
            <p:txBody>
              <a:bodyPr/>
              <a:lstStyle/>
              <a:p>
                <a:pPr marL="114300" indent="0" algn="l" rtl="0" eaLnBrk="1" hangingPunct="1">
                  <a:buNone/>
                </a:pPr>
                <a:r>
                  <a:rPr lang="en-US" altLang="he-IL" sz="3200" smtClean="0">
                    <a:solidFill>
                      <a:schemeClr val="tx1"/>
                    </a:solidFill>
                  </a:rPr>
                  <a:t>For every person playing by the rules: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/>
                      </a:rPr>
                      <m:t>≥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/>
                      </a:rPr>
                      <m:t>/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/>
                      </a:rPr>
                      <m:t>2</m:t>
                    </m:r>
                  </m:oMath>
                </a14:m>
                <a:endParaRPr lang="en-US" altLang="he-IL" sz="3200" b="1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0" y="6305550"/>
                <a:ext cx="9036050" cy="503238"/>
              </a:xfrm>
              <a:blipFill rotWithShape="1">
                <a:blip r:embed="rId4"/>
                <a:stretch>
                  <a:fillRect l="-405" t="-14458" b="-554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97999" y="3279585"/>
            <a:ext cx="902811" cy="114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he-IL" sz="7200" b="1" smtClean="0">
                <a:solidFill>
                  <a:srgbClr val="00B050"/>
                </a:solidFill>
              </a:rPr>
              <a:t>G</a:t>
            </a:r>
            <a:endParaRPr lang="he-IL" altLang="he-IL" sz="7200" b="1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260805" y="3240881"/>
            <a:ext cx="851515" cy="114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he-IL" sz="7200" b="1" smtClean="0">
                <a:solidFill>
                  <a:srgbClr val="00B0F0"/>
                </a:solidFill>
              </a:rPr>
              <a:t>B</a:t>
            </a:r>
            <a:endParaRPr lang="he-IL" altLang="he-IL" sz="7200" b="1">
              <a:solidFill>
                <a:srgbClr val="00B0F0"/>
              </a:solidFill>
            </a:endParaRPr>
          </a:p>
        </p:txBody>
      </p:sp>
      <p:sp>
        <p:nvSpPr>
          <p:cNvPr id="20" name="Content Placeholder 3"/>
          <p:cNvSpPr txBox="1">
            <a:spLocks/>
          </p:cNvSpPr>
          <p:nvPr/>
        </p:nvSpPr>
        <p:spPr bwMode="auto">
          <a:xfrm>
            <a:off x="4389933" y="938212"/>
            <a:ext cx="4787900" cy="50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228600" algn="r" rtl="1" eaLnBrk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w Cen MT" pitchFamily="34" charset="0"/>
              </a:defRPr>
            </a:lvl1pPr>
            <a:lvl2pPr marL="639763" indent="-228600" algn="r" rtl="1" eaLnBrk="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w Cen MT" pitchFamily="34" charset="0"/>
              </a:defRPr>
            </a:lvl2pPr>
            <a:lvl3pPr marL="914400" algn="r" rtl="1" eaLnBrk="0">
              <a:spcBef>
                <a:spcPct val="20000"/>
              </a:spcBef>
              <a:buClr>
                <a:srgbClr val="B5AE53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w Cen MT" pitchFamily="34" charset="0"/>
              </a:defRPr>
            </a:lvl3pPr>
            <a:lvl4pPr marL="1279525" algn="r" rtl="1" eaLnBrk="0">
              <a:spcBef>
                <a:spcPct val="20000"/>
              </a:spcBef>
              <a:buClr>
                <a:srgbClr val="848058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4pPr>
            <a:lvl5pPr marL="1554163" algn="r" rtl="1" eaLnBrk="0">
              <a:spcBef>
                <a:spcPct val="20000"/>
              </a:spcBef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5pPr>
            <a:lvl6pPr marL="20113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6pPr>
            <a:lvl7pPr marL="24685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7pPr>
            <a:lvl8pPr marL="29257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8pPr>
            <a:lvl9pPr marL="3382963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defRPr sz="1600">
                <a:solidFill>
                  <a:schemeClr val="tx2"/>
                </a:solidFill>
                <a:latin typeface="Tw Cen MT" pitchFamily="34" charset="0"/>
              </a:defRPr>
            </a:lvl9pPr>
          </a:lstStyle>
          <a:p>
            <a:pPr algn="l" defTabSz="914400" rtl="0" eaLnBrk="1" hangingPunct="1">
              <a:lnSpc>
                <a:spcPct val="100000"/>
              </a:lnSpc>
              <a:buSzTx/>
            </a:pPr>
            <a:r>
              <a:rPr lang="en-US" altLang="he-IL" sz="3400" smtClean="0">
                <a:solidFill>
                  <a:schemeClr val="tx1"/>
                </a:solidFill>
                <a:latin typeface="+mn-lt"/>
              </a:rPr>
              <a:t>Each person marks a north-south line dividing land to two </a:t>
            </a:r>
            <a:r>
              <a:rPr lang="en-US" altLang="he-IL" sz="3400">
                <a:solidFill>
                  <a:schemeClr val="tx1"/>
                </a:solidFill>
                <a:latin typeface="+mn-lt"/>
              </a:rPr>
              <a:t>parts with subjective value </a:t>
            </a:r>
            <a:r>
              <a:rPr lang="en-US" altLang="he-IL" sz="3400">
                <a:solidFill>
                  <a:schemeClr val="tx1"/>
                </a:solidFill>
                <a:latin typeface="+mn-lt"/>
                <a:cs typeface="Times New Roman" pitchFamily="18" charset="0"/>
              </a:rPr>
              <a:t>1/2</a:t>
            </a:r>
            <a:r>
              <a:rPr lang="en-US" altLang="he-IL" sz="3400">
                <a:solidFill>
                  <a:schemeClr val="tx1"/>
                </a:solidFill>
                <a:latin typeface="+mn-lt"/>
              </a:rPr>
              <a:t>. </a:t>
            </a:r>
            <a:endParaRPr lang="en-US" altLang="he-IL" sz="3400" smtClean="0">
              <a:solidFill>
                <a:schemeClr val="tx1"/>
              </a:solidFill>
              <a:latin typeface="+mn-lt"/>
            </a:endParaRPr>
          </a:p>
          <a:p>
            <a:pPr algn="l" defTabSz="914400" rtl="0" eaLnBrk="1" hangingPunct="1">
              <a:lnSpc>
                <a:spcPct val="100000"/>
              </a:lnSpc>
              <a:buSzTx/>
            </a:pPr>
            <a:r>
              <a:rPr lang="en-US" altLang="he-IL" sz="3400" smtClean="0">
                <a:solidFill>
                  <a:schemeClr val="tx1"/>
                </a:solidFill>
                <a:latin typeface="+mn-lt"/>
              </a:rPr>
              <a:t>Land is cut between the two division lines.</a:t>
            </a:r>
          </a:p>
          <a:p>
            <a:pPr algn="l" defTabSz="914400" rtl="0" eaLnBrk="1" hangingPunct="1">
              <a:lnSpc>
                <a:spcPct val="100000"/>
              </a:lnSpc>
              <a:buSzTx/>
            </a:pPr>
            <a:r>
              <a:rPr lang="en-US" altLang="he-IL" sz="3400" smtClean="0">
                <a:solidFill>
                  <a:schemeClr val="tx1"/>
                </a:solidFill>
                <a:latin typeface="+mn-lt"/>
              </a:rPr>
              <a:t>Each person receives part with his/her line.</a:t>
            </a:r>
            <a:endParaRPr lang="en-US" altLang="he-IL" sz="34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3157926" y="5036735"/>
            <a:ext cx="282575" cy="28733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4" name="Oval 13"/>
          <p:cNvSpPr/>
          <p:nvPr/>
        </p:nvSpPr>
        <p:spPr>
          <a:xfrm>
            <a:off x="3686255" y="5472906"/>
            <a:ext cx="280988" cy="2889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3825955" y="1377156"/>
            <a:ext cx="282575" cy="2889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668418" y="1521619"/>
            <a:ext cx="280987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8" name="Oval 17"/>
          <p:cNvSpPr/>
          <p:nvPr/>
        </p:nvSpPr>
        <p:spPr>
          <a:xfrm>
            <a:off x="916068" y="5328444"/>
            <a:ext cx="282575" cy="2889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24" name="Oval 23"/>
          <p:cNvSpPr/>
          <p:nvPr/>
        </p:nvSpPr>
        <p:spPr>
          <a:xfrm>
            <a:off x="2882980" y="1794669"/>
            <a:ext cx="377825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28" name="Oval 27"/>
          <p:cNvSpPr/>
          <p:nvPr/>
        </p:nvSpPr>
        <p:spPr>
          <a:xfrm>
            <a:off x="3462418" y="4674394"/>
            <a:ext cx="377825" cy="1428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29" name="Oval 28"/>
          <p:cNvSpPr/>
          <p:nvPr/>
        </p:nvSpPr>
        <p:spPr>
          <a:xfrm>
            <a:off x="2467973" y="3263710"/>
            <a:ext cx="280988" cy="2889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30" name="Oval 29"/>
          <p:cNvSpPr/>
          <p:nvPr/>
        </p:nvSpPr>
        <p:spPr>
          <a:xfrm>
            <a:off x="1654101" y="2887341"/>
            <a:ext cx="376237" cy="1428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31" name="Oval 30"/>
          <p:cNvSpPr/>
          <p:nvPr/>
        </p:nvSpPr>
        <p:spPr>
          <a:xfrm>
            <a:off x="565229" y="2658269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1040684" y="2057399"/>
            <a:ext cx="376238" cy="14446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33" name="Oval 32"/>
          <p:cNvSpPr/>
          <p:nvPr/>
        </p:nvSpPr>
        <p:spPr>
          <a:xfrm>
            <a:off x="619998" y="4817269"/>
            <a:ext cx="377825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cxnSp>
        <p:nvCxnSpPr>
          <p:cNvPr id="22" name="Straight Connector 21"/>
          <p:cNvCxnSpPr/>
          <p:nvPr/>
        </p:nvCxnSpPr>
        <p:spPr>
          <a:xfrm>
            <a:off x="3043318" y="1269206"/>
            <a:ext cx="0" cy="4751388"/>
          </a:xfrm>
          <a:prstGeom prst="line">
            <a:avLst/>
          </a:prstGeom>
          <a:ln w="635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623060" y="1245394"/>
            <a:ext cx="0" cy="4751388"/>
          </a:xfrm>
          <a:prstGeom prst="line">
            <a:avLst/>
          </a:prstGeom>
          <a:ln w="635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357207" y="1269207"/>
            <a:ext cx="0" cy="47513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0892">
            <a:off x="2265808" y="832437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0" y="3412"/>
            <a:ext cx="9144000" cy="720080"/>
          </a:xfrm>
        </p:spPr>
        <p:txBody>
          <a:bodyPr/>
          <a:lstStyle/>
          <a:p>
            <a:r>
              <a:rPr lang="en-US" smtClean="0"/>
              <a:t>Fair Division of a </a:t>
            </a:r>
            <a:r>
              <a:rPr lang="en-US" smtClean="0">
                <a:solidFill>
                  <a:srgbClr val="C00000"/>
                </a:solidFill>
              </a:rPr>
              <a:t>Cake</a:t>
            </a:r>
            <a:r>
              <a:rPr lang="en-US" smtClean="0"/>
              <a:t>: two people</a:t>
            </a:r>
            <a:endParaRPr lang="he-IL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4740427"/>
      </p:ext>
    </p:extLst>
  </p:cSld>
  <p:clrMapOvr>
    <a:masterClrMapping/>
  </p:clrMapOvr>
  <p:transition spd="slow" advTm="1109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96296E-6 L 0.00539 0.6967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3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/>
      <p:bldP spid="11" grpId="0"/>
      <p:bldP spid="2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 </a:t>
            </a:r>
            <a:r>
              <a:rPr lang="en-US" dirty="0" smtClean="0"/>
              <a:t>Geometry: non-square cakes</a:t>
            </a:r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3413798" y="3320255"/>
            <a:ext cx="3657009" cy="89383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Cake: rect. polygon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Pieces: rectangles</a:t>
            </a:r>
            <a:endParaRPr lang="he-IL" sz="28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783795" y="1281961"/>
            <a:ext cx="1411029" cy="42564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Rectangle 35"/>
          <p:cNvSpPr/>
          <p:nvPr/>
        </p:nvSpPr>
        <p:spPr>
          <a:xfrm>
            <a:off x="6628055" y="1281959"/>
            <a:ext cx="173602" cy="134036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Rectangle 36"/>
          <p:cNvSpPr/>
          <p:nvPr/>
        </p:nvSpPr>
        <p:spPr>
          <a:xfrm>
            <a:off x="4485021" y="949369"/>
            <a:ext cx="2082489" cy="2647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Rectangle 37"/>
          <p:cNvSpPr/>
          <p:nvPr/>
        </p:nvSpPr>
        <p:spPr>
          <a:xfrm>
            <a:off x="4045321" y="2913607"/>
            <a:ext cx="1254561" cy="345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9" name="Rectangle 38"/>
          <p:cNvSpPr/>
          <p:nvPr/>
        </p:nvSpPr>
        <p:spPr>
          <a:xfrm>
            <a:off x="4041374" y="1081717"/>
            <a:ext cx="347202" cy="103253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Freeform 39"/>
          <p:cNvSpPr/>
          <p:nvPr/>
        </p:nvSpPr>
        <p:spPr>
          <a:xfrm>
            <a:off x="3546707" y="949369"/>
            <a:ext cx="3289058" cy="2380827"/>
          </a:xfrm>
          <a:custGeom>
            <a:avLst/>
            <a:gdLst>
              <a:gd name="connsiteX0" fmla="*/ 0 w 4016828"/>
              <a:gd name="connsiteY0" fmla="*/ 0 h 2416629"/>
              <a:gd name="connsiteX1" fmla="*/ 4016828 w 4016828"/>
              <a:gd name="connsiteY1" fmla="*/ 0 h 2416629"/>
              <a:gd name="connsiteX2" fmla="*/ 4016828 w 4016828"/>
              <a:gd name="connsiteY2" fmla="*/ 1785257 h 2416629"/>
              <a:gd name="connsiteX3" fmla="*/ 3679371 w 4016828"/>
              <a:gd name="connsiteY3" fmla="*/ 1785257 h 2416629"/>
              <a:gd name="connsiteX4" fmla="*/ 3679371 w 4016828"/>
              <a:gd name="connsiteY4" fmla="*/ 359229 h 2416629"/>
              <a:gd name="connsiteX5" fmla="*/ 3341914 w 4016828"/>
              <a:gd name="connsiteY5" fmla="*/ 359229 h 2416629"/>
              <a:gd name="connsiteX6" fmla="*/ 3341914 w 4016828"/>
              <a:gd name="connsiteY6" fmla="*/ 1055914 h 2416629"/>
              <a:gd name="connsiteX7" fmla="*/ 2928257 w 4016828"/>
              <a:gd name="connsiteY7" fmla="*/ 1055914 h 2416629"/>
              <a:gd name="connsiteX8" fmla="*/ 2928257 w 4016828"/>
              <a:gd name="connsiteY8" fmla="*/ 1545771 h 2416629"/>
              <a:gd name="connsiteX9" fmla="*/ 2024743 w 4016828"/>
              <a:gd name="connsiteY9" fmla="*/ 1545771 h 2416629"/>
              <a:gd name="connsiteX10" fmla="*/ 2024743 w 4016828"/>
              <a:gd name="connsiteY10" fmla="*/ 1175657 h 2416629"/>
              <a:gd name="connsiteX11" fmla="*/ 2579914 w 4016828"/>
              <a:gd name="connsiteY11" fmla="*/ 1175657 h 2416629"/>
              <a:gd name="connsiteX12" fmla="*/ 2579914 w 4016828"/>
              <a:gd name="connsiteY12" fmla="*/ 849086 h 2416629"/>
              <a:gd name="connsiteX13" fmla="*/ 1719943 w 4016828"/>
              <a:gd name="connsiteY13" fmla="*/ 849086 h 2416629"/>
              <a:gd name="connsiteX14" fmla="*/ 1719943 w 4016828"/>
              <a:gd name="connsiteY14" fmla="*/ 1469571 h 2416629"/>
              <a:gd name="connsiteX15" fmla="*/ 1393371 w 4016828"/>
              <a:gd name="connsiteY15" fmla="*/ 1469571 h 2416629"/>
              <a:gd name="connsiteX16" fmla="*/ 1393371 w 4016828"/>
              <a:gd name="connsiteY16" fmla="*/ 261257 h 2416629"/>
              <a:gd name="connsiteX17" fmla="*/ 1023257 w 4016828"/>
              <a:gd name="connsiteY17" fmla="*/ 261257 h 2416629"/>
              <a:gd name="connsiteX18" fmla="*/ 1023257 w 4016828"/>
              <a:gd name="connsiteY18" fmla="*/ 1905000 h 2416629"/>
              <a:gd name="connsiteX19" fmla="*/ 2198914 w 4016828"/>
              <a:gd name="connsiteY19" fmla="*/ 1905000 h 2416629"/>
              <a:gd name="connsiteX20" fmla="*/ 2198914 w 4016828"/>
              <a:gd name="connsiteY20" fmla="*/ 2416629 h 2416629"/>
              <a:gd name="connsiteX21" fmla="*/ 566057 w 4016828"/>
              <a:gd name="connsiteY21" fmla="*/ 2416629 h 2416629"/>
              <a:gd name="connsiteX22" fmla="*/ 566057 w 4016828"/>
              <a:gd name="connsiteY22" fmla="*/ 304800 h 2416629"/>
              <a:gd name="connsiteX23" fmla="*/ 10885 w 4016828"/>
              <a:gd name="connsiteY23" fmla="*/ 304800 h 2416629"/>
              <a:gd name="connsiteX24" fmla="*/ 10885 w 4016828"/>
              <a:gd name="connsiteY24" fmla="*/ 54429 h 2416629"/>
              <a:gd name="connsiteX25" fmla="*/ 0 w 4016828"/>
              <a:gd name="connsiteY25" fmla="*/ 0 h 2416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016828" h="2416629">
                <a:moveTo>
                  <a:pt x="0" y="0"/>
                </a:moveTo>
                <a:lnTo>
                  <a:pt x="4016828" y="0"/>
                </a:lnTo>
                <a:lnTo>
                  <a:pt x="4016828" y="1785257"/>
                </a:lnTo>
                <a:lnTo>
                  <a:pt x="3679371" y="1785257"/>
                </a:lnTo>
                <a:lnTo>
                  <a:pt x="3679371" y="359229"/>
                </a:lnTo>
                <a:lnTo>
                  <a:pt x="3341914" y="359229"/>
                </a:lnTo>
                <a:lnTo>
                  <a:pt x="3341914" y="1055914"/>
                </a:lnTo>
                <a:lnTo>
                  <a:pt x="2928257" y="1055914"/>
                </a:lnTo>
                <a:lnTo>
                  <a:pt x="2928257" y="1545771"/>
                </a:lnTo>
                <a:lnTo>
                  <a:pt x="2024743" y="1545771"/>
                </a:lnTo>
                <a:lnTo>
                  <a:pt x="2024743" y="1175657"/>
                </a:lnTo>
                <a:lnTo>
                  <a:pt x="2579914" y="1175657"/>
                </a:lnTo>
                <a:lnTo>
                  <a:pt x="2579914" y="849086"/>
                </a:lnTo>
                <a:lnTo>
                  <a:pt x="1719943" y="849086"/>
                </a:lnTo>
                <a:lnTo>
                  <a:pt x="1719943" y="1469571"/>
                </a:lnTo>
                <a:lnTo>
                  <a:pt x="1393371" y="1469571"/>
                </a:lnTo>
                <a:lnTo>
                  <a:pt x="1393371" y="261257"/>
                </a:lnTo>
                <a:lnTo>
                  <a:pt x="1023257" y="261257"/>
                </a:lnTo>
                <a:lnTo>
                  <a:pt x="1023257" y="1905000"/>
                </a:lnTo>
                <a:lnTo>
                  <a:pt x="2198914" y="1905000"/>
                </a:lnTo>
                <a:lnTo>
                  <a:pt x="2198914" y="2416629"/>
                </a:lnTo>
                <a:lnTo>
                  <a:pt x="566057" y="2416629"/>
                </a:lnTo>
                <a:lnTo>
                  <a:pt x="566057" y="304800"/>
                </a:lnTo>
                <a:lnTo>
                  <a:pt x="10885" y="304800"/>
                </a:lnTo>
                <a:lnTo>
                  <a:pt x="10885" y="54429"/>
                </a:lnTo>
                <a:lnTo>
                  <a:pt x="0" y="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Rectangle 40"/>
          <p:cNvSpPr/>
          <p:nvPr/>
        </p:nvSpPr>
        <p:spPr>
          <a:xfrm>
            <a:off x="4041374" y="2264396"/>
            <a:ext cx="347202" cy="5162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2" name="Rectangle 41"/>
          <p:cNvSpPr/>
          <p:nvPr/>
        </p:nvSpPr>
        <p:spPr>
          <a:xfrm>
            <a:off x="5555624" y="2195972"/>
            <a:ext cx="347202" cy="1685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5" name="Group 14"/>
          <p:cNvGrpSpPr/>
          <p:nvPr/>
        </p:nvGrpSpPr>
        <p:grpSpPr>
          <a:xfrm>
            <a:off x="228015" y="769441"/>
            <a:ext cx="2856977" cy="2587625"/>
            <a:chOff x="62830" y="1556792"/>
            <a:chExt cx="6116294" cy="5271774"/>
          </a:xfrm>
        </p:grpSpPr>
        <p:sp>
          <p:nvSpPr>
            <p:cNvPr id="43" name="Rectangle 42"/>
            <p:cNvSpPr/>
            <p:nvPr/>
          </p:nvSpPr>
          <p:spPr>
            <a:xfrm>
              <a:off x="510114" y="2329576"/>
              <a:ext cx="576064" cy="57606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995936" y="4744249"/>
              <a:ext cx="2183188" cy="2084317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2830" y="5038818"/>
              <a:ext cx="1772865" cy="17728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987824" y="1844824"/>
              <a:ext cx="1780150" cy="1664567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82538" y="1556792"/>
              <a:ext cx="1296144" cy="123424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94799" y="3005211"/>
              <a:ext cx="1406693" cy="1415844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323528" y="2617608"/>
              <a:ext cx="4105275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2017326" y="5021936"/>
              <a:ext cx="1804962" cy="180663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822288" y="3545518"/>
              <a:ext cx="945686" cy="93610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52" name="Straight Connector 51"/>
            <p:cNvCxnSpPr/>
            <p:nvPr/>
          </p:nvCxnSpPr>
          <p:spPr>
            <a:xfrm flipV="1">
              <a:off x="4402495" y="2660289"/>
              <a:ext cx="0" cy="3937063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349834" y="6597352"/>
              <a:ext cx="4105275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97220" y="2660289"/>
              <a:ext cx="26308" cy="3937063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1653626" y="3569147"/>
              <a:ext cx="1403747" cy="1343589"/>
            </a:xfrm>
            <a:prstGeom prst="rect">
              <a:avLst/>
            </a:prstGeom>
            <a:solidFill>
              <a:srgbClr val="B7E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6479" y="3375993"/>
            <a:ext cx="3309533" cy="89383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Cake: infinite plane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Pieces: squares</a:t>
            </a:r>
            <a:endParaRPr lang="he-IL" sz="28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23922" y="2796659"/>
            <a:ext cx="2254771" cy="89383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Cake: fat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Pieces: fat</a:t>
            </a:r>
            <a:endParaRPr lang="he-IL" sz="2800" dirty="0">
              <a:solidFill>
                <a:schemeClr val="tx1"/>
              </a:solidFill>
            </a:endParaRPr>
          </a:p>
        </p:txBody>
      </p:sp>
      <p:pic>
        <p:nvPicPr>
          <p:cNvPr id="7171" name="Picture 3" descr="F:\Dropbox\dagstuhl\presentation\saarland-merzigwadern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0" b="617"/>
          <a:stretch/>
        </p:blipFill>
        <p:spPr bwMode="auto">
          <a:xfrm>
            <a:off x="6059868" y="3767172"/>
            <a:ext cx="3134248" cy="247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6479" y="4324628"/>
                <a:ext cx="5749657" cy="26645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i="1" dirty="0" smtClean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Without envy-freeness: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  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𝑎𝑔𝑒𝑛𝑡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≥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 smtClean="0">
                  <a:solidFill>
                    <a:srgbClr val="00B050"/>
                  </a:solidFill>
                </a:endParaRPr>
              </a:p>
              <a:p>
                <a:endParaRPr lang="en-US" sz="2400" b="0" dirty="0" smtClean="0">
                  <a:solidFill>
                    <a:srgbClr val="00B050"/>
                  </a:solidFill>
                </a:endParaRPr>
              </a:p>
              <a:p>
                <a:r>
                  <a:rPr lang="en-US" sz="2400" i="1" dirty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With 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envy-freeness</a:t>
                </a:r>
                <a:r>
                  <a:rPr lang="en-US" sz="2400" i="1" dirty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:</a:t>
                </a:r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𝑎𝑔𝑒𝑛𝑡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9" y="4324628"/>
                <a:ext cx="5749657" cy="2664576"/>
              </a:xfrm>
              <a:prstGeom prst="rect">
                <a:avLst/>
              </a:prstGeom>
              <a:blipFill rotWithShape="0">
                <a:blip r:embed="rId3"/>
                <a:stretch>
                  <a:fillRect l="-3287" t="-4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179570" y="2926080"/>
            <a:ext cx="65" cy="2576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8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6" grpId="0"/>
      <p:bldP spid="30" grpId="0"/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58455" y="764704"/>
            <a:ext cx="8585545" cy="31683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 smtClean="0"/>
              <a:t>Joint work with </a:t>
            </a:r>
            <a:r>
              <a:rPr lang="en-US" sz="3600" b="1" dirty="0" err="1"/>
              <a:t>Balázs</a:t>
            </a:r>
            <a:r>
              <a:rPr lang="en-US" sz="3600" b="1" dirty="0"/>
              <a:t> </a:t>
            </a:r>
            <a:r>
              <a:rPr lang="en-US" sz="3600" b="1" dirty="0" smtClean="0"/>
              <a:t>Sziklai </a:t>
            </a:r>
            <a:r>
              <a:rPr lang="en-US" sz="3600" dirty="0" smtClean="0"/>
              <a:t>from </a:t>
            </a:r>
            <a:br>
              <a:rPr lang="en-US" sz="3600" dirty="0" smtClean="0"/>
            </a:br>
            <a:r>
              <a:rPr lang="en-US" sz="3600" dirty="0" smtClean="0"/>
              <a:t>                  the Hungarian Academy of Sciences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“</a:t>
            </a:r>
            <a:r>
              <a:rPr lang="en-US" sz="3600" i="1" dirty="0" smtClean="0"/>
              <a:t>Can anyone benefit from growth?</a:t>
            </a:r>
            <a:r>
              <a:rPr lang="en-US" sz="3600" dirty="0" smtClean="0"/>
              <a:t>”</a:t>
            </a:r>
          </a:p>
          <a:p>
            <a:pPr marL="0" indent="0">
              <a:buNone/>
            </a:pPr>
            <a:r>
              <a:rPr lang="en-US" sz="3600" dirty="0" smtClean="0"/>
              <a:t>                             (Moulin and Thomson, 1988)</a:t>
            </a:r>
          </a:p>
          <a:p>
            <a:pPr marL="0" indent="0">
              <a:buNone/>
            </a:pPr>
            <a:endParaRPr lang="en-US" sz="3600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874610" y="5589240"/>
            <a:ext cx="3145958" cy="540636"/>
            <a:chOff x="4587937" y="5221989"/>
            <a:chExt cx="3145958" cy="540636"/>
          </a:xfrm>
        </p:grpSpPr>
        <p:grpSp>
          <p:nvGrpSpPr>
            <p:cNvPr id="7" name="Group 6"/>
            <p:cNvGrpSpPr/>
            <p:nvPr/>
          </p:nvGrpSpPr>
          <p:grpSpPr>
            <a:xfrm>
              <a:off x="4587937" y="5252889"/>
              <a:ext cx="327704" cy="509736"/>
              <a:chOff x="3641743" y="5252889"/>
              <a:chExt cx="327704" cy="509736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flipH="1">
                <a:off x="3641743" y="5252889"/>
                <a:ext cx="327704" cy="31808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641743" y="5570969"/>
                <a:ext cx="0" cy="19165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5068069" y="5241423"/>
              <a:ext cx="327704" cy="509736"/>
              <a:chOff x="3641743" y="5252889"/>
              <a:chExt cx="327704" cy="509736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H="1">
                <a:off x="3641743" y="5252889"/>
                <a:ext cx="327704" cy="31808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641743" y="5570969"/>
                <a:ext cx="0" cy="19165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5611633" y="5224671"/>
              <a:ext cx="327704" cy="509736"/>
              <a:chOff x="3641743" y="5252889"/>
              <a:chExt cx="327704" cy="509736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3641743" y="5252889"/>
                <a:ext cx="327704" cy="31808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3641743" y="5570969"/>
                <a:ext cx="0" cy="19165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6255631" y="5234349"/>
              <a:ext cx="327704" cy="509736"/>
              <a:chOff x="3641743" y="5252889"/>
              <a:chExt cx="327704" cy="509736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H="1">
                <a:off x="3641743" y="5252889"/>
                <a:ext cx="327704" cy="31808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641743" y="5570969"/>
                <a:ext cx="0" cy="19165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6852055" y="5228169"/>
              <a:ext cx="327704" cy="509736"/>
              <a:chOff x="3641743" y="5252889"/>
              <a:chExt cx="327704" cy="509736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flipH="1">
                <a:off x="3641743" y="5252889"/>
                <a:ext cx="327704" cy="31808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3641743" y="5570969"/>
                <a:ext cx="0" cy="19165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7406191" y="5221989"/>
              <a:ext cx="327704" cy="509736"/>
              <a:chOff x="3641743" y="5252889"/>
              <a:chExt cx="327704" cy="509736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H="1">
                <a:off x="3641743" y="5252889"/>
                <a:ext cx="327704" cy="31808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641743" y="5570969"/>
                <a:ext cx="0" cy="19165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7" name="Picture 3" descr="F:\Dropbox\dagstuhl\PortStrik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503" y="5035698"/>
            <a:ext cx="2610154" cy="174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 Redivision – more land</a:t>
            </a:r>
            <a:endParaRPr lang="he-IL" dirty="0"/>
          </a:p>
        </p:txBody>
      </p:sp>
      <p:grpSp>
        <p:nvGrpSpPr>
          <p:cNvPr id="25" name="Group 24"/>
          <p:cNvGrpSpPr/>
          <p:nvPr/>
        </p:nvGrpSpPr>
        <p:grpSpPr>
          <a:xfrm>
            <a:off x="766132" y="4105841"/>
            <a:ext cx="7776864" cy="640196"/>
            <a:chOff x="766132" y="4105841"/>
            <a:chExt cx="7776864" cy="640196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766132" y="4725144"/>
              <a:ext cx="5400600" cy="0"/>
            </a:xfrm>
            <a:prstGeom prst="line">
              <a:avLst/>
            </a:prstGeom>
            <a:ln w="762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6166732" y="4725144"/>
              <a:ext cx="2376264" cy="0"/>
            </a:xfrm>
            <a:prstGeom prst="line">
              <a:avLst/>
            </a:prstGeom>
            <a:ln w="76200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706156" y="4105841"/>
              <a:ext cx="1611763" cy="60753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3600" smtClean="0">
                  <a:solidFill>
                    <a:schemeClr val="accent6">
                      <a:lumMod val="50000"/>
                    </a:schemeClr>
                  </a:solidFill>
                </a:rPr>
                <a:t>Cake</a:t>
              </a:r>
              <a:endParaRPr lang="he-IL" sz="360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87895" y="4138498"/>
              <a:ext cx="1611763" cy="60753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3600" smtClean="0">
                  <a:solidFill>
                    <a:schemeClr val="accent6">
                      <a:lumMod val="50000"/>
                    </a:schemeClr>
                  </a:solidFill>
                </a:rPr>
                <a:t>Ext</a:t>
              </a:r>
              <a:endParaRPr lang="he-IL" sz="360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pic>
        <p:nvPicPr>
          <p:cNvPr id="8194" name="Picture 2" descr="F:\Dropbox\dagstuhl\presentation\modern-por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732" y="5035698"/>
            <a:ext cx="2558701" cy="170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29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74610" y="5589240"/>
            <a:ext cx="3145958" cy="540636"/>
            <a:chOff x="4587937" y="5221989"/>
            <a:chExt cx="3145958" cy="540636"/>
          </a:xfrm>
        </p:grpSpPr>
        <p:grpSp>
          <p:nvGrpSpPr>
            <p:cNvPr id="7" name="Group 6"/>
            <p:cNvGrpSpPr/>
            <p:nvPr/>
          </p:nvGrpSpPr>
          <p:grpSpPr>
            <a:xfrm>
              <a:off x="4587937" y="5252889"/>
              <a:ext cx="327704" cy="509736"/>
              <a:chOff x="3641743" y="5252889"/>
              <a:chExt cx="327704" cy="509736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flipH="1">
                <a:off x="3641743" y="5252889"/>
                <a:ext cx="327704" cy="31808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641743" y="5570969"/>
                <a:ext cx="0" cy="19165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5068069" y="5241423"/>
              <a:ext cx="327704" cy="509736"/>
              <a:chOff x="3641743" y="5252889"/>
              <a:chExt cx="327704" cy="509736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H="1">
                <a:off x="3641743" y="5252889"/>
                <a:ext cx="327704" cy="31808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641743" y="5570969"/>
                <a:ext cx="0" cy="19165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5611633" y="5224671"/>
              <a:ext cx="327704" cy="509736"/>
              <a:chOff x="3641743" y="5252889"/>
              <a:chExt cx="327704" cy="509736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3641743" y="5252889"/>
                <a:ext cx="327704" cy="31808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3641743" y="5570969"/>
                <a:ext cx="0" cy="19165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6255631" y="5234349"/>
              <a:ext cx="327704" cy="509736"/>
              <a:chOff x="3641743" y="5252889"/>
              <a:chExt cx="327704" cy="509736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H="1">
                <a:off x="3641743" y="5252889"/>
                <a:ext cx="327704" cy="31808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641743" y="5570969"/>
                <a:ext cx="0" cy="19165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6852055" y="5228169"/>
              <a:ext cx="327704" cy="509736"/>
              <a:chOff x="3641743" y="5252889"/>
              <a:chExt cx="327704" cy="509736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flipH="1">
                <a:off x="3641743" y="5252889"/>
                <a:ext cx="327704" cy="31808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3641743" y="5570969"/>
                <a:ext cx="0" cy="19165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7406191" y="5221989"/>
              <a:ext cx="327704" cy="509736"/>
              <a:chOff x="3641743" y="5252889"/>
              <a:chExt cx="327704" cy="509736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H="1">
                <a:off x="3641743" y="5252889"/>
                <a:ext cx="327704" cy="31808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641743" y="5570969"/>
                <a:ext cx="0" cy="19165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2.  Redivision – more land</a:t>
            </a:r>
            <a:endParaRPr lang="he-IL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575414" y="1772816"/>
            <a:ext cx="5400600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976014" y="1772816"/>
            <a:ext cx="2376264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515438" y="1153513"/>
            <a:ext cx="1611763" cy="6075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6">
                    <a:lumMod val="50000"/>
                  </a:schemeClr>
                </a:solidFill>
              </a:rPr>
              <a:t>Cake</a:t>
            </a:r>
            <a:endParaRPr lang="he-IL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97177" y="1186170"/>
            <a:ext cx="1611763" cy="6075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smtClean="0">
                <a:solidFill>
                  <a:schemeClr val="accent6">
                    <a:lumMod val="50000"/>
                  </a:schemeClr>
                </a:solidFill>
              </a:rPr>
              <a:t>Ext</a:t>
            </a:r>
            <a:endParaRPr lang="he-IL" sz="360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10" y="2277097"/>
            <a:ext cx="759293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1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 Redivision – more land</a:t>
            </a:r>
            <a:endParaRPr lang="he-IL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1560" y="2132856"/>
            <a:ext cx="5400600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12160" y="2132856"/>
            <a:ext cx="2376264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83359" y="805234"/>
            <a:ext cx="1310142" cy="6075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smtClean="0">
                <a:solidFill>
                  <a:schemeClr val="accent6">
                    <a:lumMod val="50000"/>
                  </a:schemeClr>
                </a:solidFill>
              </a:rPr>
              <a:t>Cake</a:t>
            </a:r>
            <a:endParaRPr lang="he-IL" sz="36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70443" y="809090"/>
            <a:ext cx="1611763" cy="6075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smtClean="0">
                <a:solidFill>
                  <a:schemeClr val="accent6">
                    <a:lumMod val="50000"/>
                  </a:schemeClr>
                </a:solidFill>
              </a:rPr>
              <a:t>Ext</a:t>
            </a:r>
            <a:endParaRPr lang="he-IL" sz="36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13993" y="1876300"/>
            <a:ext cx="144016" cy="1440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/>
          <p:cNvSpPr/>
          <p:nvPr/>
        </p:nvSpPr>
        <p:spPr>
          <a:xfrm>
            <a:off x="2195736" y="1876299"/>
            <a:ext cx="144016" cy="1440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602432" y="2564904"/>
            <a:ext cx="7794266" cy="23820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Cut-and-choose</a:t>
            </a:r>
            <a:r>
              <a:rPr lang="en-US" sz="3200" dirty="0" smtClean="0">
                <a:solidFill>
                  <a:schemeClr val="tx1"/>
                </a:solidFill>
              </a:rPr>
              <a:t>:</a:t>
            </a: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Blue cuts, Green chooses.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Value of Green in Cake:        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Value </a:t>
            </a:r>
            <a:r>
              <a:rPr lang="en-US" sz="3200" dirty="0">
                <a:solidFill>
                  <a:schemeClr val="tx1"/>
                </a:solidFill>
              </a:rPr>
              <a:t>of Green in </a:t>
            </a:r>
            <a:r>
              <a:rPr lang="en-US" sz="3200" dirty="0" err="1" smtClean="0">
                <a:solidFill>
                  <a:schemeClr val="tx1"/>
                </a:solidFill>
              </a:rPr>
              <a:t>Cake+Ext</a:t>
            </a:r>
            <a:r>
              <a:rPr lang="en-US" sz="3200" dirty="0" smtClean="0">
                <a:solidFill>
                  <a:schemeClr val="tx1"/>
                </a:solidFill>
              </a:rPr>
              <a:t>:  1</a:t>
            </a: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 not monotonic.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271051" y="1863716"/>
            <a:ext cx="144016" cy="1440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8045086" y="1861926"/>
            <a:ext cx="144016" cy="1440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Oval 17"/>
          <p:cNvSpPr/>
          <p:nvPr/>
        </p:nvSpPr>
        <p:spPr>
          <a:xfrm>
            <a:off x="3793501" y="1873754"/>
            <a:ext cx="144016" cy="144016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Oval 18"/>
          <p:cNvSpPr/>
          <p:nvPr/>
        </p:nvSpPr>
        <p:spPr>
          <a:xfrm>
            <a:off x="2871509" y="1933497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20" name="Oval 19"/>
          <p:cNvSpPr/>
          <p:nvPr/>
        </p:nvSpPr>
        <p:spPr>
          <a:xfrm>
            <a:off x="4788024" y="1933497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cxnSp>
        <p:nvCxnSpPr>
          <p:cNvPr id="5" name="Straight Connector 4"/>
          <p:cNvCxnSpPr/>
          <p:nvPr/>
        </p:nvCxnSpPr>
        <p:spPr>
          <a:xfrm>
            <a:off x="2267744" y="1052736"/>
            <a:ext cx="0" cy="1296144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875245" y="1052736"/>
            <a:ext cx="0" cy="1311881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03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 Redivision – more land</a:t>
            </a:r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-419690" y="908720"/>
            <a:ext cx="9696885" cy="535890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tx1"/>
                </a:solidFill>
              </a:rPr>
              <a:t>1. Exact division:</a:t>
            </a:r>
            <a:br>
              <a:rPr lang="en-US" sz="3200" b="1" dirty="0" smtClean="0">
                <a:solidFill>
                  <a:schemeClr val="tx1"/>
                </a:solidFill>
              </a:rPr>
            </a:br>
            <a:r>
              <a:rPr lang="en-US" sz="3200" b="1" dirty="0" smtClean="0">
                <a:solidFill>
                  <a:schemeClr val="tx1"/>
                </a:solidFill>
              </a:rPr>
              <a:t/>
            </a:r>
            <a:br>
              <a:rPr lang="en-US" sz="3200" b="1" dirty="0" smtClean="0">
                <a:solidFill>
                  <a:schemeClr val="tx1"/>
                </a:solidFill>
              </a:rPr>
            </a:br>
            <a:r>
              <a:rPr lang="en-US" sz="3200" b="1" dirty="0" smtClean="0">
                <a:solidFill>
                  <a:schemeClr val="tx1"/>
                </a:solidFill>
              </a:rPr>
              <a:t>     </a:t>
            </a:r>
            <a:r>
              <a:rPr lang="en-US" sz="3200" b="1" dirty="0" smtClean="0">
                <a:solidFill>
                  <a:srgbClr val="00B050"/>
                </a:solidFill>
              </a:rPr>
              <a:t>Proportional</a:t>
            </a:r>
            <a:r>
              <a:rPr lang="en-US" sz="3200" b="1" dirty="0" smtClean="0">
                <a:solidFill>
                  <a:schemeClr val="tx1"/>
                </a:solidFill>
              </a:rPr>
              <a:t>, </a:t>
            </a:r>
            <a:r>
              <a:rPr lang="en-US" sz="3200" b="1" dirty="0" smtClean="0">
                <a:solidFill>
                  <a:srgbClr val="00B050"/>
                </a:solidFill>
              </a:rPr>
              <a:t>monotonic</a:t>
            </a:r>
            <a:r>
              <a:rPr lang="en-US" sz="3200" b="1" dirty="0" smtClean="0">
                <a:solidFill>
                  <a:schemeClr val="tx1"/>
                </a:solidFill>
              </a:rPr>
              <a:t>, but </a:t>
            </a:r>
            <a:r>
              <a:rPr lang="en-US" sz="3200" b="1" dirty="0" smtClean="0">
                <a:solidFill>
                  <a:srgbClr val="FF0000"/>
                </a:solidFill>
              </a:rPr>
              <a:t>not Pareto</a:t>
            </a:r>
            <a:r>
              <a:rPr lang="en-US" sz="3200" b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tx1"/>
                </a:solidFill>
              </a:rPr>
              <a:t>2. Absolute-</a:t>
            </a:r>
            <a:r>
              <a:rPr lang="en-US" sz="32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3200" b="1" dirty="0" smtClean="0">
                <a:solidFill>
                  <a:schemeClr val="tx1"/>
                </a:solidFill>
              </a:rPr>
              <a:t>-maximizer </a:t>
            </a:r>
            <a:r>
              <a:rPr lang="en-US" sz="2400" dirty="0" smtClean="0">
                <a:solidFill>
                  <a:schemeClr val="tx1"/>
                </a:solidFill>
              </a:rPr>
              <a:t>(</a:t>
            </a:r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dirty="0" smtClean="0">
                <a:solidFill>
                  <a:schemeClr val="tx1"/>
                </a:solidFill>
              </a:rPr>
              <a:t> increasing and concave):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     </a:t>
            </a:r>
            <a:r>
              <a:rPr lang="en-US" sz="3200" b="1" dirty="0" smtClean="0">
                <a:solidFill>
                  <a:srgbClr val="00B050"/>
                </a:solidFill>
              </a:rPr>
              <a:t>Pareto</a:t>
            </a:r>
            <a:r>
              <a:rPr lang="en-US" sz="3200" b="1" dirty="0" smtClean="0">
                <a:solidFill>
                  <a:schemeClr val="tx1"/>
                </a:solidFill>
              </a:rPr>
              <a:t>, </a:t>
            </a:r>
            <a:r>
              <a:rPr lang="en-US" sz="3200" b="1" dirty="0">
                <a:solidFill>
                  <a:srgbClr val="00B050"/>
                </a:solidFill>
              </a:rPr>
              <a:t>monotonic</a:t>
            </a:r>
            <a:r>
              <a:rPr lang="en-US" sz="3200" b="1" dirty="0">
                <a:solidFill>
                  <a:schemeClr val="tx1"/>
                </a:solidFill>
              </a:rPr>
              <a:t>, but </a:t>
            </a:r>
            <a:r>
              <a:rPr lang="en-US" sz="1600" b="1" dirty="0" smtClean="0">
                <a:solidFill>
                  <a:schemeClr val="tx1"/>
                </a:solidFill>
              </a:rPr>
              <a:t>usually </a:t>
            </a:r>
            <a:r>
              <a:rPr lang="en-US" sz="3200" b="1" dirty="0" smtClean="0">
                <a:solidFill>
                  <a:srgbClr val="FF0000"/>
                </a:solidFill>
              </a:rPr>
              <a:t>not proportional</a:t>
            </a:r>
            <a:r>
              <a:rPr lang="en-US" sz="3200" b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tx1"/>
                </a:solidFill>
              </a:rPr>
              <a:t>3. Relative-</a:t>
            </a:r>
            <a:r>
              <a:rPr lang="en-US" sz="32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3200" b="1" dirty="0" smtClean="0">
                <a:solidFill>
                  <a:schemeClr val="tx1"/>
                </a:solidFill>
              </a:rPr>
              <a:t>-maximizer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increasing and </a:t>
            </a:r>
            <a:r>
              <a:rPr lang="en-US" sz="2000" dirty="0" smtClean="0">
                <a:solidFill>
                  <a:schemeClr val="tx1"/>
                </a:solidFill>
              </a:rPr>
              <a:t>hyper-concave):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    </a:t>
            </a:r>
            <a:r>
              <a:rPr lang="en-US" sz="3200" b="1" dirty="0" smtClean="0">
                <a:solidFill>
                  <a:srgbClr val="00B050"/>
                </a:solidFill>
              </a:rPr>
              <a:t>Pareto</a:t>
            </a:r>
            <a:r>
              <a:rPr lang="en-US" sz="3200" b="1" dirty="0">
                <a:solidFill>
                  <a:schemeClr val="tx1"/>
                </a:solidFill>
              </a:rPr>
              <a:t>, </a:t>
            </a:r>
            <a:r>
              <a:rPr lang="en-US" sz="3200" b="1" dirty="0" smtClean="0">
                <a:solidFill>
                  <a:srgbClr val="00B050"/>
                </a:solidFill>
              </a:rPr>
              <a:t>proportional</a:t>
            </a:r>
            <a:r>
              <a:rPr lang="en-US" sz="3200" b="1" dirty="0" smtClean="0">
                <a:solidFill>
                  <a:schemeClr val="tx1"/>
                </a:solidFill>
              </a:rPr>
              <a:t>, but </a:t>
            </a:r>
            <a:r>
              <a:rPr lang="en-US" b="1" dirty="0">
                <a:solidFill>
                  <a:schemeClr val="tx1"/>
                </a:solidFill>
              </a:rPr>
              <a:t>usually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not </a:t>
            </a:r>
            <a:r>
              <a:rPr lang="en-US" sz="3200" b="1" dirty="0" smtClean="0">
                <a:solidFill>
                  <a:srgbClr val="FF0000"/>
                </a:solidFill>
              </a:rPr>
              <a:t>monotonic</a:t>
            </a:r>
            <a:r>
              <a:rPr lang="en-US" sz="3200" b="1" dirty="0" smtClean="0">
                <a:solidFill>
                  <a:schemeClr val="tx1"/>
                </a:solidFill>
              </a:rPr>
              <a:t>.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7" y="1412776"/>
            <a:ext cx="4425805" cy="3630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708920"/>
            <a:ext cx="3096344" cy="9690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725144"/>
            <a:ext cx="3757272" cy="9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9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 Redivision – more land</a:t>
            </a:r>
            <a:endParaRPr lang="he-IL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323528" y="861526"/>
            <a:ext cx="8563044" cy="2855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What rule is simultaneously </a:t>
            </a:r>
            <a:br>
              <a:rPr lang="en-US" sz="4000" dirty="0" smtClean="0"/>
            </a:br>
            <a:r>
              <a:rPr lang="en-US" sz="4000" dirty="0" smtClean="0"/>
              <a:t>absolute-</a:t>
            </a:r>
            <a:r>
              <a:rPr lang="en-US" sz="4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4000" dirty="0" smtClean="0"/>
              <a:t>-maximizer and </a:t>
            </a:r>
            <a:br>
              <a:rPr lang="en-US" sz="4000" dirty="0" smtClean="0"/>
            </a:br>
            <a:r>
              <a:rPr lang="en-US" sz="4000" dirty="0" smtClean="0"/>
              <a:t>relative-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4000" dirty="0" smtClean="0"/>
              <a:t>-maximizer, with same 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4000" dirty="0" smtClean="0"/>
              <a:t>?</a:t>
            </a:r>
          </a:p>
          <a:p>
            <a:pPr marL="0" indent="0">
              <a:buNone/>
            </a:pPr>
            <a:r>
              <a:rPr lang="en-US" sz="4000" dirty="0" smtClean="0"/>
              <a:t>--- </a:t>
            </a:r>
            <a:r>
              <a:rPr lang="en-US" sz="4000" i="1" dirty="0" smtClean="0"/>
              <a:t>The </a:t>
            </a:r>
            <a:r>
              <a:rPr lang="en-US" sz="4000" b="1" i="1" dirty="0" smtClean="0"/>
              <a:t>Nash-optimal</a:t>
            </a:r>
            <a:r>
              <a:rPr lang="en-US" sz="4000" i="1" dirty="0" smtClean="0"/>
              <a:t> rule!</a:t>
            </a:r>
            <a:r>
              <a:rPr lang="en-US" sz="4000" dirty="0" smtClean="0"/>
              <a:t>     </a:t>
            </a:r>
            <a:r>
              <a:rPr lang="en-US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4000" dirty="0" smtClean="0"/>
              <a:t> = log.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90264" y="3717032"/>
            <a:ext cx="9324528" cy="19241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00B050"/>
                </a:solidFill>
              </a:rPr>
              <a:t>Pareto</a:t>
            </a:r>
            <a:r>
              <a:rPr lang="en-US" sz="3200" b="1" dirty="0">
                <a:solidFill>
                  <a:schemeClr val="tx1"/>
                </a:solidFill>
              </a:rPr>
              <a:t>, </a:t>
            </a:r>
            <a:r>
              <a:rPr lang="en-US" sz="3200" b="1" dirty="0">
                <a:solidFill>
                  <a:srgbClr val="00B050"/>
                </a:solidFill>
              </a:rPr>
              <a:t>proportional</a:t>
            </a:r>
            <a:r>
              <a:rPr lang="en-US" sz="3200" dirty="0">
                <a:solidFill>
                  <a:schemeClr val="tx1"/>
                </a:solidFill>
              </a:rPr>
              <a:t>, and </a:t>
            </a:r>
            <a:r>
              <a:rPr lang="en-US" sz="3200" b="1" dirty="0">
                <a:solidFill>
                  <a:srgbClr val="00B050"/>
                </a:solidFill>
              </a:rPr>
              <a:t>monotonic</a:t>
            </a:r>
            <a:r>
              <a:rPr lang="en-US" sz="3200" b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chemeClr val="tx1"/>
                </a:solidFill>
                <a:cs typeface="Arial" panose="020B0604020202020204" pitchFamily="34" charset="0"/>
              </a:rPr>
              <a:t>Adds support to “</a:t>
            </a:r>
            <a:r>
              <a:rPr lang="en-US" sz="3200" i="1" dirty="0" smtClean="0">
                <a:solidFill>
                  <a:schemeClr val="tx1"/>
                </a:solidFill>
                <a:cs typeface="Arial" panose="020B0604020202020204" pitchFamily="34" charset="0"/>
              </a:rPr>
              <a:t>The unreasonable fairness of maximum Nash welfare</a:t>
            </a:r>
            <a:r>
              <a:rPr lang="en-US" sz="3200" dirty="0" smtClean="0">
                <a:solidFill>
                  <a:schemeClr val="tx1"/>
                </a:solidFill>
                <a:cs typeface="Arial" panose="020B0604020202020204" pitchFamily="34" charset="0"/>
              </a:rPr>
              <a:t>” (Caragiannis, Kurokawa, Moulin, Procaccia, Shah, Wang; ‘16)</a:t>
            </a:r>
            <a:endParaRPr lang="he-IL" sz="3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468560" y="5781423"/>
            <a:ext cx="9612560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i="1" dirty="0" smtClean="0">
                <a:solidFill>
                  <a:srgbClr val="FF0000"/>
                </a:solidFill>
              </a:rPr>
              <a:t>- But,</a:t>
            </a:r>
            <a:r>
              <a:rPr lang="en-US" sz="3200" dirty="0" smtClean="0">
                <a:solidFill>
                  <a:srgbClr val="FF0000"/>
                </a:solidFill>
              </a:rPr>
              <a:t> does not work with connected pieces.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F0000"/>
                </a:solidFill>
              </a:rPr>
              <a:t>- Impossible to get Pareto + prop. + monotonicity.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19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7" grpId="0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-36512" y="3140968"/>
            <a:ext cx="9001000" cy="1800200"/>
          </a:xfrm>
        </p:spPr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sz="360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n-US" sz="3600" b="1" smtClean="0">
                <a:solidFill>
                  <a:schemeClr val="bg1">
                    <a:lumMod val="65000"/>
                  </a:schemeClr>
                </a:solidFill>
              </a:rPr>
              <a:t>Geometry</a:t>
            </a:r>
            <a:r>
              <a:rPr lang="en-US" sz="3600" smtClean="0">
                <a:solidFill>
                  <a:schemeClr val="bg1">
                    <a:lumMod val="65000"/>
                  </a:schemeClr>
                </a:solidFill>
              </a:rPr>
              <a:t>:     No  / 1-dim.              Yes, 2-dim.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l" rtl="0">
              <a:buNone/>
            </a:pPr>
            <a:r>
              <a:rPr lang="en-US" sz="3600" dirty="0" smtClean="0"/>
              <a:t>2</a:t>
            </a:r>
            <a:r>
              <a:rPr lang="en-US" sz="3600" smtClean="0"/>
              <a:t>. </a:t>
            </a:r>
            <a:r>
              <a:rPr lang="en-US" sz="3600" b="1" smtClean="0"/>
              <a:t>Redivision</a:t>
            </a:r>
            <a:r>
              <a:rPr lang="en-US" sz="3600" smtClean="0"/>
              <a:t>:              No                           Yes</a:t>
            </a:r>
          </a:p>
          <a:p>
            <a:pPr marL="0" indent="0" algn="l" rtl="0">
              <a:buNone/>
            </a:pPr>
            <a:r>
              <a:rPr lang="en-US" sz="3600" smtClean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en-US" sz="3600" b="1" smtClean="0">
                <a:solidFill>
                  <a:schemeClr val="bg1">
                    <a:lumMod val="65000"/>
                  </a:schemeClr>
                </a:solidFill>
              </a:rPr>
              <a:t>Ownership</a:t>
            </a:r>
            <a:r>
              <a:rPr lang="en-US" sz="3600" smtClean="0">
                <a:solidFill>
                  <a:schemeClr val="bg1">
                    <a:lumMod val="65000"/>
                  </a:schemeClr>
                </a:solidFill>
              </a:rPr>
              <a:t>:      Individual                  Family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smtClean="0"/>
              <a:t>                   From Cakes        to           Lands</a:t>
            </a:r>
            <a:endParaRPr lang="he-I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500" l="10000" r="93000">
                        <a14:backgroundMark x1="11750" y1="80750" x2="11750" y2="80750"/>
                        <a14:backgroundMark x1="11000" y1="76250" x2="11000" y2="76250"/>
                        <a14:backgroundMark x1="10750" y1="71750" x2="10750" y2="71750"/>
                        <a14:backgroundMark x1="12750" y1="19500" x2="12750" y2="19500"/>
                        <a14:backgroundMark x1="14750" y1="18500" x2="14750" y2="18500"/>
                        <a14:backgroundMark x1="12000" y1="20750" x2="12000" y2="20750"/>
                        <a14:backgroundMark x1="84500" y1="21250" x2="86750" y2="35000"/>
                        <a14:backgroundMark x1="91500" y1="79250" x2="90750" y2="72000"/>
                        <a14:backgroundMark x1="11000" y1="70500" x2="10750" y2="58250"/>
                        <a14:backgroundMark x1="11250" y1="53000" x2="11250" y2="53000"/>
                        <a14:backgroundMark x1="11250" y1="48000" x2="11250" y2="53000"/>
                        <a14:backgroundMark x1="11250" y1="53750" x2="11250" y2="5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173" y="440668"/>
            <a:ext cx="288032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F:\Dropbox\landppt\cake_5775_technion_telaviv\tent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-251" r="38513" b="-251"/>
          <a:stretch/>
        </p:blipFill>
        <p:spPr bwMode="auto">
          <a:xfrm>
            <a:off x="6732240" y="914422"/>
            <a:ext cx="1968344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52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US"/>
              <a:t>2.  Redivision – Land Reform</a:t>
            </a:r>
            <a:endParaRPr lang="he-IL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2743109" y="1604328"/>
            <a:ext cx="6400890" cy="319648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defPPr>
            <a:lvl1pPr marL="432000" lvl="0" indent="-324000" algn="r" defTabSz="914400" rtl="1" eaLnBrk="1" latinLnBrk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1pPr>
            <a:lvl2pPr marL="864000" lvl="1" indent="-324000" algn="r" defTabSz="914400" rtl="1" eaLnBrk="1" latinLnBrk="0" hangingPunct="1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2pPr>
            <a:lvl3pPr marL="1295999" lvl="2" indent="-288000" algn="r" defTabSz="914400" rtl="1" eaLnBrk="1" latinLnBrk="0" hangingPunct="1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3pPr>
            <a:lvl4pPr marL="1728000" lvl="3" indent="-216000" algn="r" defTabSz="914400" rtl="1" eaLnBrk="1" latinLnBrk="0" hangingPunct="1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4pPr>
            <a:lvl5pPr marL="2160000" lvl="4" indent="-216000" algn="r" defTabSz="914400" rtl="1" eaLnBrk="1" latinLnBrk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5pPr>
            <a:lvl6pPr marL="2592000" lvl="5" indent="-216000" algn="r" defTabSz="914400" rtl="1" eaLnBrk="1" latinLnBrk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6pPr>
            <a:lvl7pPr marL="3024000" lvl="6" indent="-216000" algn="r" defTabSz="914400" rtl="1" eaLnBrk="1" latinLnBrk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7pPr>
            <a:lvl8pPr marL="3456000" lvl="7" indent="-216000" algn="r" defTabSz="914400" rtl="1" eaLnBrk="1" latinLnBrk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8pPr>
            <a:lvl9pPr marL="3887999" lvl="8" indent="-216000" algn="r" defTabSz="914400" rtl="1" eaLnBrk="1" latinLnBrk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9pPr>
          </a:lstStyle>
          <a:p>
            <a:pPr algn="l" rtl="0" fontAlgn="auto">
              <a:lnSpc>
                <a:spcPct val="100000"/>
              </a:lnSpc>
              <a:buClrTx/>
            </a:pPr>
            <a:r>
              <a:rPr lang="en-US" sz="3300" smtClean="0">
                <a:latin typeface="+mn-lt"/>
              </a:rPr>
              <a:t>Ancient Egypt, Greece, Rome</a:t>
            </a:r>
          </a:p>
          <a:p>
            <a:pPr algn="l" rtl="0" fontAlgn="auto">
              <a:lnSpc>
                <a:spcPct val="100000"/>
              </a:lnSpc>
              <a:buClrTx/>
            </a:pPr>
            <a:r>
              <a:rPr lang="en-US" sz="3300" smtClean="0">
                <a:latin typeface="+mn-lt"/>
              </a:rPr>
              <a:t>Feudal Europe (18</a:t>
            </a:r>
            <a:r>
              <a:rPr lang="en-US" sz="3300" baseline="30000" smtClean="0">
                <a:latin typeface="+mn-lt"/>
              </a:rPr>
              <a:t>th</a:t>
            </a:r>
            <a:r>
              <a:rPr lang="en-US" sz="3300" smtClean="0">
                <a:latin typeface="+mn-lt"/>
              </a:rPr>
              <a:t>-19</a:t>
            </a:r>
            <a:r>
              <a:rPr lang="en-US" sz="3300" baseline="30000" smtClean="0">
                <a:latin typeface="+mn-lt"/>
              </a:rPr>
              <a:t>th</a:t>
            </a:r>
            <a:r>
              <a:rPr lang="en-US" sz="3300" smtClean="0">
                <a:latin typeface="+mn-lt"/>
              </a:rPr>
              <a:t> century)</a:t>
            </a:r>
          </a:p>
          <a:p>
            <a:pPr algn="l" rtl="0" fontAlgn="auto">
              <a:lnSpc>
                <a:spcPct val="100000"/>
              </a:lnSpc>
              <a:buClrTx/>
            </a:pPr>
            <a:r>
              <a:rPr lang="en-US" sz="3300" smtClean="0">
                <a:latin typeface="+mn-lt"/>
              </a:rPr>
              <a:t>South America, Asia, Africa, Scotland (20</a:t>
            </a:r>
            <a:r>
              <a:rPr lang="en-US" sz="3300" baseline="30000" smtClean="0">
                <a:latin typeface="+mn-lt"/>
              </a:rPr>
              <a:t>th</a:t>
            </a:r>
            <a:r>
              <a:rPr lang="en-US" sz="3300" smtClean="0">
                <a:latin typeface="+mn-lt"/>
              </a:rPr>
              <a:t>-21</a:t>
            </a:r>
            <a:r>
              <a:rPr lang="en-US" sz="3300" baseline="30000" smtClean="0">
                <a:latin typeface="+mn-lt"/>
              </a:rPr>
              <a:t>th  </a:t>
            </a:r>
            <a:r>
              <a:rPr lang="en-US" sz="3300" smtClean="0">
                <a:latin typeface="+mn-lt"/>
              </a:rPr>
              <a:t>century)</a:t>
            </a:r>
          </a:p>
          <a:p>
            <a:pPr algn="l" rtl="0" fontAlgn="auto">
              <a:lnSpc>
                <a:spcPct val="100000"/>
              </a:lnSpc>
              <a:buClrTx/>
            </a:pPr>
            <a:r>
              <a:rPr lang="en-US" sz="3300" smtClean="0">
                <a:latin typeface="+mn-lt"/>
              </a:rPr>
              <a:t>… and most other countries too.</a:t>
            </a:r>
            <a:endParaRPr lang="en-US" sz="3300">
              <a:latin typeface="+mn-lt"/>
            </a:endParaRP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2699792" y="4800811"/>
            <a:ext cx="6371912" cy="619265"/>
          </a:xfrm>
          <a:prstGeom prst="rect">
            <a:avLst/>
          </a:prstGeom>
        </p:spPr>
        <p:txBody>
          <a:bodyPr vert="horz" lIns="91430" tIns="45715" rIns="91430" bIns="45715" rtlCol="0">
            <a:no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defPPr>
            <a:lvl1pPr marL="432000" lvl="0" indent="-324000" algn="r" defTabSz="1007943" rtl="1" eaLnBrk="1" latinLnBrk="0" hangingPunct="1">
              <a:spcBef>
                <a:spcPts val="0"/>
              </a:spcBef>
              <a:spcAft>
                <a:spcPts val="1417"/>
              </a:spcAft>
              <a:buClr>
                <a:schemeClr val="accent1"/>
              </a:buClr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1pPr>
            <a:lvl2pPr marL="864000" lvl="1" indent="-324000" algn="r" defTabSz="1007943" rtl="1" eaLnBrk="1" latinLnBrk="0" hangingPunct="1">
              <a:spcBef>
                <a:spcPts val="0"/>
              </a:spcBef>
              <a:spcAft>
                <a:spcPts val="1134"/>
              </a:spcAft>
              <a:buClr>
                <a:schemeClr val="accent1"/>
              </a:buClr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2pPr>
            <a:lvl3pPr marL="1295999" lvl="2" indent="-288000" algn="r" defTabSz="1007943" rtl="1" eaLnBrk="1" latinLnBrk="0" hangingPunct="1">
              <a:spcBef>
                <a:spcPts val="0"/>
              </a:spcBef>
              <a:spcAft>
                <a:spcPts val="850"/>
              </a:spcAft>
              <a:buClr>
                <a:schemeClr val="accent1"/>
              </a:buClr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3pPr>
            <a:lvl4pPr marL="1728000" lvl="3" indent="-216000" algn="r" defTabSz="1007943" rtl="1" eaLnBrk="1" latinLnBrk="0" hangingPunct="1">
              <a:spcBef>
                <a:spcPts val="0"/>
              </a:spcBef>
              <a:spcAft>
                <a:spcPts val="567"/>
              </a:spcAft>
              <a:buClr>
                <a:schemeClr val="accent1"/>
              </a:buClr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4pPr>
            <a:lvl5pPr marL="2160000" lvl="4" indent="-216000" algn="r" defTabSz="1007943" rtl="1" eaLnBrk="1" latinLnBrk="0" hangingPunct="1">
              <a:spcBef>
                <a:spcPts val="0"/>
              </a:spcBef>
              <a:spcAft>
                <a:spcPts val="283"/>
              </a:spcAft>
              <a:buClr>
                <a:schemeClr val="accent1"/>
              </a:buClr>
              <a:buSzPct val="45000"/>
              <a:buFont typeface="StarSymbol"/>
              <a:buChar char="●"/>
              <a:defRPr lang="en-US" sz="2000" b="0" i="0" u="none" strike="noStrike" kern="1200" cap="none" baseline="0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5pPr>
            <a:lvl6pPr marL="2592000" lvl="5" indent="-216000" algn="r" defTabSz="1007943" rtl="1" eaLnBrk="1" latinLnBrk="0" hangingPunct="1">
              <a:spcBef>
                <a:spcPts val="0"/>
              </a:spcBef>
              <a:spcAft>
                <a:spcPts val="283"/>
              </a:spcAft>
              <a:buClr>
                <a:schemeClr val="accent1"/>
              </a:buClr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6pPr>
            <a:lvl7pPr marL="3024000" lvl="6" indent="-216000" algn="r" defTabSz="1007943" rtl="1" eaLnBrk="1" latinLnBrk="0" hangingPunct="1">
              <a:spcBef>
                <a:spcPts val="0"/>
              </a:spcBef>
              <a:spcAft>
                <a:spcPts val="283"/>
              </a:spcAft>
              <a:buClr>
                <a:schemeClr val="accent1"/>
              </a:buClr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7pPr>
            <a:lvl8pPr marL="3456000" lvl="7" indent="-216000" algn="r" defTabSz="1007943" rtl="1" eaLnBrk="1" latinLnBrk="0" hangingPunct="1">
              <a:spcBef>
                <a:spcPts val="0"/>
              </a:spcBef>
              <a:spcAft>
                <a:spcPts val="283"/>
              </a:spcAft>
              <a:buClr>
                <a:schemeClr val="accent1"/>
              </a:buClr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8pPr>
            <a:lvl9pPr marL="3887999" lvl="8" indent="-216000" algn="r" defTabSz="1007943" rtl="1" eaLnBrk="1" latinLnBrk="0" hangingPunct="1">
              <a:spcBef>
                <a:spcPts val="0"/>
              </a:spcBef>
              <a:spcAft>
                <a:spcPts val="283"/>
              </a:spcAft>
              <a:buClr>
                <a:schemeClr val="accent1"/>
              </a:buClr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9pPr>
          </a:lstStyle>
          <a:p>
            <a:pPr>
              <a:buFont typeface="StarSymbol"/>
              <a:buNone/>
            </a:pPr>
            <a:r>
              <a:rPr lang="en-US" sz="4900" b="1">
                <a:solidFill>
                  <a:srgbClr val="0000FF"/>
                </a:solidFill>
                <a:latin typeface="+mn-lt"/>
              </a:rPr>
              <a:t>Can it be done better?</a:t>
            </a:r>
          </a:p>
        </p:txBody>
      </p:sp>
      <p:sp>
        <p:nvSpPr>
          <p:cNvPr id="9" name="Rectangle 8"/>
          <p:cNvSpPr/>
          <p:nvPr/>
        </p:nvSpPr>
        <p:spPr>
          <a:xfrm>
            <a:off x="-60" y="5846001"/>
            <a:ext cx="2351264" cy="713416"/>
          </a:xfrm>
          <a:prstGeom prst="rect">
            <a:avLst/>
          </a:prstGeom>
        </p:spPr>
        <p:txBody>
          <a:bodyPr wrap="square" lIns="82945" tIns="41473" rIns="82945" bIns="41473">
            <a:spAutoFit/>
          </a:bodyPr>
          <a:lstStyle/>
          <a:p>
            <a:pPr algn="ctr" rtl="0"/>
            <a:r>
              <a:rPr lang="en-US" sz="2200" b="1">
                <a:solidFill>
                  <a:schemeClr val="tx1"/>
                </a:solidFill>
              </a:rPr>
              <a:t>Maria Theresa</a:t>
            </a:r>
            <a:endParaRPr lang="he-IL" sz="2200" b="1">
              <a:solidFill>
                <a:schemeClr val="tx1"/>
              </a:solidFill>
            </a:endParaRPr>
          </a:p>
          <a:p>
            <a:pPr algn="ctr" rtl="0"/>
            <a:r>
              <a:rPr lang="en-US" sz="2200">
                <a:solidFill>
                  <a:schemeClr val="tx1"/>
                </a:solidFill>
              </a:rPr>
              <a:t>(1717-1780)</a:t>
            </a:r>
            <a:endParaRPr lang="en-US" sz="2200" b="1">
              <a:solidFill>
                <a:schemeClr val="tx1"/>
              </a:solidFill>
            </a:endParaRPr>
          </a:p>
        </p:txBody>
      </p:sp>
      <p:pic>
        <p:nvPicPr>
          <p:cNvPr id="10" name="Picture 2" descr="F:\Dropbox\biu\387px-Kaiserin_Maria_Theresia_(HRR)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6" r="19636"/>
          <a:stretch/>
        </p:blipFill>
        <p:spPr bwMode="auto">
          <a:xfrm>
            <a:off x="97953" y="1308745"/>
            <a:ext cx="2155238" cy="453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743109" y="1604328"/>
            <a:ext cx="6400890" cy="4959881"/>
          </a:xfrm>
        </p:spPr>
        <p:txBody>
          <a:bodyPr>
            <a:norm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9pPr>
          </a:lstStyle>
          <a:p>
            <a:pPr algn="l" rtl="0"/>
            <a:r>
              <a:rPr lang="en-US" sz="3300">
                <a:latin typeface="+mn-lt"/>
              </a:rPr>
              <a:t>Ancient Egypt, Greece, Rome</a:t>
            </a:r>
          </a:p>
          <a:p>
            <a:pPr algn="l" rtl="0"/>
            <a:endParaRPr lang="en-US" sz="3300">
              <a:latin typeface="+mn-lt"/>
            </a:endParaRPr>
          </a:p>
        </p:txBody>
      </p:sp>
      <p:pic>
        <p:nvPicPr>
          <p:cNvPr id="1026" name="Picture 2" descr="F:\Dropbox\biu\Gaius_Gracchus_Tribune_of_the_Peopl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7" r="29971"/>
          <a:stretch/>
        </p:blipFill>
        <p:spPr bwMode="auto">
          <a:xfrm>
            <a:off x="19364" y="1469269"/>
            <a:ext cx="2514444" cy="422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60" y="5846001"/>
            <a:ext cx="2351264" cy="713416"/>
          </a:xfrm>
          <a:prstGeom prst="rect">
            <a:avLst/>
          </a:prstGeom>
        </p:spPr>
        <p:txBody>
          <a:bodyPr wrap="square" lIns="82945" tIns="41473" rIns="82945" bIns="41473">
            <a:spAutoFit/>
          </a:bodyPr>
          <a:lstStyle/>
          <a:p>
            <a:pPr algn="ctr" rtl="0"/>
            <a:r>
              <a:rPr lang="en-US" sz="2200" b="1">
                <a:solidFill>
                  <a:schemeClr val="tx1"/>
                </a:solidFill>
              </a:rPr>
              <a:t>Gaius Gracchus</a:t>
            </a:r>
            <a:endParaRPr lang="he-IL" sz="2200" b="1">
              <a:solidFill>
                <a:schemeClr val="tx1"/>
              </a:solidFill>
            </a:endParaRPr>
          </a:p>
          <a:p>
            <a:pPr algn="ctr" rtl="0"/>
            <a:r>
              <a:rPr lang="en-US" sz="2200">
                <a:solidFill>
                  <a:schemeClr val="tx1"/>
                </a:solidFill>
              </a:rPr>
              <a:t>(154–121 BC)</a:t>
            </a:r>
            <a:endParaRPr lang="en-US" sz="2200" b="1">
              <a:solidFill>
                <a:schemeClr val="tx1"/>
              </a:solidFill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0" y="3412"/>
            <a:ext cx="9144000" cy="72008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</a:pPr>
            <a:r>
              <a:rPr lang="en-US" b="1" smtClean="0">
                <a:solidFill>
                  <a:schemeClr val="tx2"/>
                </a:solidFill>
              </a:rPr>
              <a:t>2.  Redivision – Land Reform</a:t>
            </a:r>
            <a:endParaRPr lang="he-IL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6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743109" y="1604328"/>
            <a:ext cx="6400890" cy="4959881"/>
          </a:xfrm>
        </p:spPr>
        <p:txBody>
          <a:bodyPr>
            <a:norm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9pPr>
          </a:lstStyle>
          <a:p>
            <a:pPr algn="l" rtl="0"/>
            <a:r>
              <a:rPr lang="en-US" sz="3300">
                <a:latin typeface="+mn-lt"/>
              </a:rPr>
              <a:t>Ancient Egypt, Greece, Rome</a:t>
            </a:r>
          </a:p>
          <a:p>
            <a:pPr algn="l" rtl="0"/>
            <a:r>
              <a:rPr lang="en-US" sz="3300">
                <a:latin typeface="+mn-lt"/>
              </a:rPr>
              <a:t>Feudal Europe (18</a:t>
            </a:r>
            <a:r>
              <a:rPr lang="en-US" sz="3300" baseline="30000">
                <a:latin typeface="+mn-lt"/>
              </a:rPr>
              <a:t>th</a:t>
            </a:r>
            <a:r>
              <a:rPr lang="en-US" sz="3300">
                <a:latin typeface="+mn-lt"/>
              </a:rPr>
              <a:t>-19</a:t>
            </a:r>
            <a:r>
              <a:rPr lang="en-US" sz="3300" baseline="30000">
                <a:latin typeface="+mn-lt"/>
              </a:rPr>
              <a:t>th</a:t>
            </a:r>
            <a:r>
              <a:rPr lang="en-US" sz="3300">
                <a:latin typeface="+mn-lt"/>
              </a:rPr>
              <a:t> century)</a:t>
            </a:r>
          </a:p>
          <a:p>
            <a:pPr marL="97967" indent="0" algn="l" rtl="0">
              <a:buNone/>
            </a:pPr>
            <a:endParaRPr lang="en-US" sz="330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60" y="5846001"/>
            <a:ext cx="2351264" cy="713416"/>
          </a:xfrm>
          <a:prstGeom prst="rect">
            <a:avLst/>
          </a:prstGeom>
        </p:spPr>
        <p:txBody>
          <a:bodyPr wrap="square" lIns="82945" tIns="41473" rIns="82945" bIns="41473">
            <a:spAutoFit/>
          </a:bodyPr>
          <a:lstStyle/>
          <a:p>
            <a:pPr algn="ctr" rtl="0"/>
            <a:r>
              <a:rPr lang="en-US" sz="2200" b="1">
                <a:solidFill>
                  <a:schemeClr val="tx1"/>
                </a:solidFill>
              </a:rPr>
              <a:t>Maria Theresa</a:t>
            </a:r>
            <a:endParaRPr lang="he-IL" sz="2200" b="1">
              <a:solidFill>
                <a:schemeClr val="tx1"/>
              </a:solidFill>
            </a:endParaRPr>
          </a:p>
          <a:p>
            <a:pPr algn="ctr" rtl="0"/>
            <a:r>
              <a:rPr lang="en-US" sz="2200">
                <a:solidFill>
                  <a:schemeClr val="tx1"/>
                </a:solidFill>
              </a:rPr>
              <a:t>(1717-1780)</a:t>
            </a:r>
            <a:endParaRPr lang="en-US" sz="2200" b="1">
              <a:solidFill>
                <a:schemeClr val="tx1"/>
              </a:solidFill>
            </a:endParaRPr>
          </a:p>
        </p:txBody>
      </p:sp>
      <p:pic>
        <p:nvPicPr>
          <p:cNvPr id="2050" name="Picture 2" descr="F:\Dropbox\biu\387px-Kaiserin_Maria_Theresia_(HRR)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6" r="19636"/>
          <a:stretch/>
        </p:blipFill>
        <p:spPr bwMode="auto">
          <a:xfrm>
            <a:off x="97953" y="1308745"/>
            <a:ext cx="2155238" cy="453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Dropbox\biu\Reeve_and_Serf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602" y="4262741"/>
            <a:ext cx="4406186" cy="25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4"/>
          <p:cNvSpPr txBox="1">
            <a:spLocks/>
          </p:cNvSpPr>
          <p:nvPr/>
        </p:nvSpPr>
        <p:spPr>
          <a:xfrm>
            <a:off x="0" y="3412"/>
            <a:ext cx="9144000" cy="72008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</a:pPr>
            <a:r>
              <a:rPr lang="en-US" b="1" smtClean="0">
                <a:solidFill>
                  <a:schemeClr val="tx2"/>
                </a:solidFill>
              </a:rPr>
              <a:t>2.  Redivision – Land Reform</a:t>
            </a:r>
            <a:endParaRPr lang="he-IL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52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95289" y="1673225"/>
            <a:ext cx="3960812" cy="475138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3"/>
              <p:cNvSpPr txBox="1">
                <a:spLocks/>
              </p:cNvSpPr>
              <p:nvPr/>
            </p:nvSpPr>
            <p:spPr bwMode="auto">
              <a:xfrm>
                <a:off x="4356100" y="1683545"/>
                <a:ext cx="4787900" cy="43926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228600" algn="r" rtl="1" eaLnBrk="0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400">
                    <a:solidFill>
                      <a:schemeClr val="tx2"/>
                    </a:solidFill>
                    <a:latin typeface="Tw Cen MT" pitchFamily="34" charset="0"/>
                  </a:defRPr>
                </a:lvl1pPr>
                <a:lvl2pPr marL="639763" indent="-228600" algn="r" rtl="1" eaLnBrk="0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>
                    <a:solidFill>
                      <a:schemeClr val="tx2"/>
                    </a:solidFill>
                    <a:latin typeface="Tw Cen MT" pitchFamily="34" charset="0"/>
                  </a:defRPr>
                </a:lvl2pPr>
                <a:lvl3pPr marL="914400" algn="r" rtl="1" eaLnBrk="0">
                  <a:spcBef>
                    <a:spcPct val="20000"/>
                  </a:spcBef>
                  <a:buClr>
                    <a:srgbClr val="B5AE53"/>
                  </a:buClr>
                  <a:buFont typeface="Arial" pitchFamily="34" charset="0"/>
                  <a:buChar char="•"/>
                  <a:defRPr>
                    <a:solidFill>
                      <a:schemeClr val="tx2"/>
                    </a:solidFill>
                    <a:latin typeface="Tw Cen MT" pitchFamily="34" charset="0"/>
                  </a:defRPr>
                </a:lvl3pPr>
                <a:lvl4pPr marL="1279525" algn="r" rtl="1" eaLnBrk="0">
                  <a:spcBef>
                    <a:spcPct val="20000"/>
                  </a:spcBef>
                  <a:buClr>
                    <a:srgbClr val="848058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4pPr>
                <a:lvl5pPr marL="1554163" algn="r" rtl="1" eaLnBrk="0">
                  <a:spcBef>
                    <a:spcPct val="20000"/>
                  </a:spcBef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5pPr>
                <a:lvl6pPr marL="20113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6pPr>
                <a:lvl7pPr marL="24685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7pPr>
                <a:lvl8pPr marL="29257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8pPr>
                <a:lvl9pPr marL="33829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9pPr>
              </a:lstStyle>
              <a:p>
                <a:pPr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 smtClean="0">
                    <a:solidFill>
                      <a:schemeClr val="tx1"/>
                    </a:solidFill>
                    <a:latin typeface="+mn-lt"/>
                  </a:rPr>
                  <a:t>Each person marks line of value </a:t>
                </a:r>
                <a:r>
                  <a:rPr lang="en-US" altLang="he-IL" sz="3200" b="1">
                    <a:solidFill>
                      <a:schemeClr val="tx1"/>
                    </a:solidFill>
                    <a:latin typeface="+mn-lt"/>
                    <a:cs typeface="Times New Roman" pitchFamily="18" charset="0"/>
                  </a:rPr>
                  <a:t>1/2</a:t>
                </a:r>
                <a:r>
                  <a:rPr lang="en-US" altLang="he-IL" sz="3200">
                    <a:solidFill>
                      <a:schemeClr val="tx1"/>
                    </a:solidFill>
                    <a:latin typeface="+mn-lt"/>
                  </a:rPr>
                  <a:t>. </a:t>
                </a:r>
                <a:endParaRPr lang="en-US" altLang="he-IL" sz="3200" smtClean="0">
                  <a:solidFill>
                    <a:schemeClr val="tx1"/>
                  </a:solidFill>
                  <a:latin typeface="+mn-lt"/>
                </a:endParaRPr>
              </a:p>
              <a:p>
                <a:pPr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 smtClean="0">
                    <a:solidFill>
                      <a:schemeClr val="tx1"/>
                    </a:solidFill>
                    <a:latin typeface="+mn-lt"/>
                  </a:rPr>
                  <a:t>Cut in median.</a:t>
                </a:r>
              </a:p>
              <a:p>
                <a:pPr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 smtClean="0">
                    <a:solidFill>
                      <a:schemeClr val="tx1"/>
                    </a:solidFill>
                    <a:latin typeface="+mn-lt"/>
                  </a:rPr>
                  <a:t>Each </a:t>
                </a:r>
                <a:r>
                  <a:rPr lang="en-US" altLang="he-IL" sz="3200" b="1" i="1" smtClean="0">
                    <a:solidFill>
                      <a:schemeClr val="tx1"/>
                    </a:solidFill>
                    <a:latin typeface="+mn-lt"/>
                    <a:cs typeface="+mj-cs"/>
                  </a:rPr>
                  <a:t>n</a:t>
                </a:r>
                <a:r>
                  <a:rPr lang="en-US" altLang="he-IL" sz="3200" b="1" i="1" smtClean="0">
                    <a:solidFill>
                      <a:schemeClr val="tx1"/>
                    </a:solidFill>
                    <a:latin typeface="+mn-lt"/>
                    <a:cs typeface="Times New Roman" pitchFamily="18" charset="0"/>
                  </a:rPr>
                  <a:t>/</a:t>
                </a:r>
                <a:r>
                  <a:rPr lang="en-US" altLang="he-IL" sz="3200" b="1" smtClean="0">
                    <a:solidFill>
                      <a:schemeClr val="tx1"/>
                    </a:solidFill>
                    <a:latin typeface="+mn-lt"/>
                    <a:cs typeface="Times New Roman" pitchFamily="18" charset="0"/>
                  </a:rPr>
                  <a:t>2</a:t>
                </a:r>
                <a:r>
                  <a:rPr lang="en-US" altLang="he-IL" sz="3200" b="1" i="1" smtClean="0">
                    <a:solidFill>
                      <a:schemeClr val="tx1"/>
                    </a:solidFill>
                    <a:latin typeface="+mn-lt"/>
                    <a:cs typeface="Times New Roman" pitchFamily="18" charset="0"/>
                  </a:rPr>
                  <a:t> </a:t>
                </a:r>
                <a:r>
                  <a:rPr lang="en-US" altLang="he-IL" sz="3200" smtClean="0">
                    <a:solidFill>
                      <a:schemeClr val="tx1"/>
                    </a:solidFill>
                    <a:latin typeface="+mn-lt"/>
                  </a:rPr>
                  <a:t>people get their half-cake.</a:t>
                </a:r>
              </a:p>
              <a:p>
                <a:pPr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 smtClean="0">
                    <a:solidFill>
                      <a:schemeClr val="tx1"/>
                    </a:solidFill>
                    <a:latin typeface="+mn-lt"/>
                  </a:rPr>
                  <a:t>Recursively divide each half.</a:t>
                </a:r>
              </a:p>
              <a:p>
                <a:pPr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>
                    <a:solidFill>
                      <a:schemeClr val="tx1"/>
                    </a:solidFill>
                    <a:latin typeface="+mn-lt"/>
                  </a:rPr>
                  <a:t>For every person playing by the rules: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200" i="1">
                        <a:solidFill>
                          <a:schemeClr val="tx1"/>
                        </a:solidFill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US" sz="3200" b="1">
                        <a:solidFill>
                          <a:schemeClr val="tx1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US" sz="3200" b="1">
                  <a:solidFill>
                    <a:schemeClr val="tx1"/>
                  </a:solidFill>
                </a:endParaRPr>
              </a:p>
              <a:p>
                <a:pPr algn="l" defTabSz="914400" rtl="0" eaLnBrk="1" hangingPunct="1">
                  <a:lnSpc>
                    <a:spcPct val="100000"/>
                  </a:lnSpc>
                  <a:buSzTx/>
                </a:pPr>
                <a:endParaRPr lang="en-US" altLang="he-IL" sz="320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0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6100" y="1683545"/>
                <a:ext cx="4787900" cy="4392612"/>
              </a:xfrm>
              <a:prstGeom prst="rect">
                <a:avLst/>
              </a:prstGeom>
              <a:blipFill rotWithShape="1">
                <a:blip r:embed="rId4"/>
                <a:stretch>
                  <a:fillRect l="-510" t="-1803" r="-4331" b="-177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3419475" y="2349500"/>
            <a:ext cx="282575" cy="28733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4" name="Oval 13"/>
          <p:cNvSpPr/>
          <p:nvPr/>
        </p:nvSpPr>
        <p:spPr>
          <a:xfrm>
            <a:off x="3702050" y="5876925"/>
            <a:ext cx="280988" cy="2889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3841750" y="1781175"/>
            <a:ext cx="282575" cy="2889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684213" y="1925638"/>
            <a:ext cx="280987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7" name="Oval 16"/>
          <p:cNvSpPr/>
          <p:nvPr/>
        </p:nvSpPr>
        <p:spPr>
          <a:xfrm>
            <a:off x="1851024" y="2916237"/>
            <a:ext cx="280988" cy="2889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8" name="Oval 17"/>
          <p:cNvSpPr/>
          <p:nvPr/>
        </p:nvSpPr>
        <p:spPr>
          <a:xfrm>
            <a:off x="931863" y="5732463"/>
            <a:ext cx="282575" cy="2889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9" name="Oval 18"/>
          <p:cNvSpPr/>
          <p:nvPr/>
        </p:nvSpPr>
        <p:spPr>
          <a:xfrm>
            <a:off x="1662113" y="4926013"/>
            <a:ext cx="376237" cy="1428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24" name="Oval 23"/>
          <p:cNvSpPr/>
          <p:nvPr/>
        </p:nvSpPr>
        <p:spPr>
          <a:xfrm>
            <a:off x="2898775" y="2198688"/>
            <a:ext cx="377825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25" name="Oval 24"/>
          <p:cNvSpPr/>
          <p:nvPr/>
        </p:nvSpPr>
        <p:spPr>
          <a:xfrm>
            <a:off x="581024" y="3062288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1056479" y="2461418"/>
            <a:ext cx="376238" cy="14446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2274887" y="5980906"/>
            <a:ext cx="377825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28" name="Oval 27"/>
          <p:cNvSpPr/>
          <p:nvPr/>
        </p:nvSpPr>
        <p:spPr>
          <a:xfrm>
            <a:off x="3478213" y="5078413"/>
            <a:ext cx="377825" cy="1428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cxnSp>
        <p:nvCxnSpPr>
          <p:cNvPr id="6" name="Straight Connector 5"/>
          <p:cNvCxnSpPr/>
          <p:nvPr/>
        </p:nvCxnSpPr>
        <p:spPr>
          <a:xfrm>
            <a:off x="3059113" y="1673225"/>
            <a:ext cx="0" cy="4751388"/>
          </a:xfrm>
          <a:prstGeom prst="line">
            <a:avLst/>
          </a:prstGeom>
          <a:ln w="635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852862" y="2636838"/>
            <a:ext cx="141287" cy="43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23" name="Oval 22"/>
          <p:cNvSpPr/>
          <p:nvPr/>
        </p:nvSpPr>
        <p:spPr>
          <a:xfrm>
            <a:off x="2808287" y="3134519"/>
            <a:ext cx="141287" cy="43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29" name="Oval 28"/>
          <p:cNvSpPr/>
          <p:nvPr/>
        </p:nvSpPr>
        <p:spPr>
          <a:xfrm>
            <a:off x="1291430" y="4646614"/>
            <a:ext cx="141287" cy="43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30" name="Oval 29"/>
          <p:cNvSpPr/>
          <p:nvPr/>
        </p:nvSpPr>
        <p:spPr>
          <a:xfrm>
            <a:off x="3266280" y="4494214"/>
            <a:ext cx="141287" cy="43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31" name="Oval 30"/>
          <p:cNvSpPr/>
          <p:nvPr/>
        </p:nvSpPr>
        <p:spPr>
          <a:xfrm>
            <a:off x="1220787" y="1854200"/>
            <a:ext cx="141287" cy="43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2532854" y="5316638"/>
            <a:ext cx="141287" cy="43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cxnSp>
        <p:nvCxnSpPr>
          <p:cNvPr id="34" name="Straight Connector 33"/>
          <p:cNvCxnSpPr/>
          <p:nvPr/>
        </p:nvCxnSpPr>
        <p:spPr>
          <a:xfrm>
            <a:off x="2179638" y="1649413"/>
            <a:ext cx="0" cy="4751388"/>
          </a:xfrm>
          <a:prstGeom prst="line">
            <a:avLst/>
          </a:prstGeom>
          <a:ln w="635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486568" y="2470944"/>
            <a:ext cx="282575" cy="2873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36" name="Oval 35"/>
          <p:cNvSpPr/>
          <p:nvPr/>
        </p:nvSpPr>
        <p:spPr>
          <a:xfrm>
            <a:off x="684213" y="3592513"/>
            <a:ext cx="282575" cy="2873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40" name="Oval 39"/>
          <p:cNvSpPr/>
          <p:nvPr/>
        </p:nvSpPr>
        <p:spPr>
          <a:xfrm>
            <a:off x="2322512" y="4206876"/>
            <a:ext cx="282575" cy="2873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37" name="Oval 36"/>
          <p:cNvSpPr/>
          <p:nvPr/>
        </p:nvSpPr>
        <p:spPr>
          <a:xfrm>
            <a:off x="825500" y="4566444"/>
            <a:ext cx="282575" cy="2873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38" name="Oval 37"/>
          <p:cNvSpPr/>
          <p:nvPr/>
        </p:nvSpPr>
        <p:spPr>
          <a:xfrm>
            <a:off x="1616075" y="2160586"/>
            <a:ext cx="282575" cy="2873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39" name="Oval 38"/>
          <p:cNvSpPr/>
          <p:nvPr/>
        </p:nvSpPr>
        <p:spPr>
          <a:xfrm>
            <a:off x="1708943" y="3461545"/>
            <a:ext cx="282575" cy="2873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cxnSp>
        <p:nvCxnSpPr>
          <p:cNvPr id="33" name="Straight Connector 32"/>
          <p:cNvCxnSpPr/>
          <p:nvPr/>
        </p:nvCxnSpPr>
        <p:spPr>
          <a:xfrm>
            <a:off x="2752725" y="1680369"/>
            <a:ext cx="0" cy="4751388"/>
          </a:xfrm>
          <a:prstGeom prst="line">
            <a:avLst/>
          </a:prstGeom>
          <a:ln w="635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543050" y="1673225"/>
            <a:ext cx="0" cy="4751388"/>
          </a:xfrm>
          <a:prstGeom prst="line">
            <a:avLst/>
          </a:prstGeom>
          <a:ln w="635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0892">
            <a:off x="2298127" y="1128507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Connector 42"/>
          <p:cNvCxnSpPr/>
          <p:nvPr/>
        </p:nvCxnSpPr>
        <p:spPr>
          <a:xfrm>
            <a:off x="2444749" y="1673226"/>
            <a:ext cx="0" cy="47513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292080" y="857658"/>
            <a:ext cx="3663182" cy="49308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i="1" smtClean="0">
                <a:solidFill>
                  <a:schemeClr val="tx1"/>
                </a:solidFill>
              </a:rPr>
              <a:t>(Even and Paz, 1984)</a:t>
            </a:r>
            <a:endParaRPr lang="he-IL" sz="2800" i="1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3333457" y="3463925"/>
            <a:ext cx="554960" cy="67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he-IL" sz="4000" b="1" smtClean="0">
                <a:solidFill>
                  <a:srgbClr val="00B0F0"/>
                </a:solidFill>
              </a:rPr>
              <a:t>B</a:t>
            </a:r>
            <a:endParaRPr lang="he-IL" altLang="he-IL" sz="4000" b="1">
              <a:solidFill>
                <a:srgbClr val="00B0F0"/>
              </a:solidFill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3368545" y="4012760"/>
            <a:ext cx="554960" cy="67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he-IL" sz="4000" b="1" smtClean="0">
                <a:solidFill>
                  <a:srgbClr val="FF0000"/>
                </a:solidFill>
              </a:rPr>
              <a:t>R</a:t>
            </a:r>
            <a:endParaRPr lang="he-IL" altLang="he-IL" sz="4000" b="1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957262" y="3206750"/>
            <a:ext cx="583814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he-IL" sz="4000" b="1" smtClean="0">
                <a:solidFill>
                  <a:srgbClr val="00B050"/>
                </a:solidFill>
              </a:rPr>
              <a:t>G</a:t>
            </a:r>
            <a:endParaRPr lang="he-IL" altLang="he-IL" sz="4000" b="1">
              <a:solidFill>
                <a:srgbClr val="00B050"/>
              </a:solidFill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988090" y="3725070"/>
            <a:ext cx="526106" cy="67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he-IL" sz="4000" b="1">
                <a:solidFill>
                  <a:srgbClr val="7030A0"/>
                </a:solidFill>
              </a:rPr>
              <a:t>P</a:t>
            </a:r>
            <a:endParaRPr lang="he-IL" altLang="he-IL" sz="4000" b="1">
              <a:solidFill>
                <a:srgbClr val="7030A0"/>
              </a:solidFill>
            </a:endParaRP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0" y="3412"/>
            <a:ext cx="9144000" cy="720080"/>
          </a:xfrm>
        </p:spPr>
        <p:txBody>
          <a:bodyPr/>
          <a:lstStyle/>
          <a:p>
            <a:r>
              <a:rPr lang="en-US" smtClean="0"/>
              <a:t>Fair Division of a </a:t>
            </a:r>
            <a:r>
              <a:rPr lang="en-US" smtClean="0">
                <a:solidFill>
                  <a:srgbClr val="C00000"/>
                </a:solidFill>
              </a:rPr>
              <a:t>Cake</a:t>
            </a:r>
            <a:r>
              <a:rPr lang="en-US" smtClean="0"/>
              <a:t>: n people</a:t>
            </a:r>
            <a:endParaRPr lang="he-IL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9873872"/>
      </p:ext>
    </p:extLst>
  </p:cSld>
  <p:clrMapOvr>
    <a:masterClrMapping/>
  </p:clrMapOvr>
  <p:transition spd="slow" advTm="1109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39 L 0.00642 0.6953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3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44" grpId="0"/>
      <p:bldP spid="45" grpId="0"/>
      <p:bldP spid="46" grpId="0"/>
      <p:bldP spid="4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743108" y="1604328"/>
            <a:ext cx="6581419" cy="4959881"/>
          </a:xfrm>
        </p:spPr>
        <p:txBody>
          <a:bodyPr>
            <a:norm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9pPr>
          </a:lstStyle>
          <a:p>
            <a:pPr algn="l" rtl="0"/>
            <a:r>
              <a:rPr lang="en-US" sz="3300">
                <a:latin typeface="+mn-lt"/>
              </a:rPr>
              <a:t>Ancient Egypt, Greece, Rome</a:t>
            </a:r>
          </a:p>
          <a:p>
            <a:pPr algn="l" rtl="0"/>
            <a:r>
              <a:rPr lang="en-US" sz="3300">
                <a:latin typeface="+mn-lt"/>
              </a:rPr>
              <a:t>Feudal Europe (18</a:t>
            </a:r>
            <a:r>
              <a:rPr lang="en-US" sz="3300" baseline="30000">
                <a:latin typeface="+mn-lt"/>
              </a:rPr>
              <a:t>th</a:t>
            </a:r>
            <a:r>
              <a:rPr lang="en-US" sz="3300">
                <a:latin typeface="+mn-lt"/>
              </a:rPr>
              <a:t>-19</a:t>
            </a:r>
            <a:r>
              <a:rPr lang="en-US" sz="3300" baseline="30000">
                <a:latin typeface="+mn-lt"/>
              </a:rPr>
              <a:t>th</a:t>
            </a:r>
            <a:r>
              <a:rPr lang="en-US" sz="3300">
                <a:latin typeface="+mn-lt"/>
              </a:rPr>
              <a:t> century)</a:t>
            </a:r>
          </a:p>
          <a:p>
            <a:pPr algn="l" rtl="0"/>
            <a:r>
              <a:rPr lang="en-US" sz="3300" smtClean="0">
                <a:latin typeface="+mn-lt"/>
              </a:rPr>
              <a:t>America, Asia, Africa, Scotland  </a:t>
            </a:r>
            <a:r>
              <a:rPr lang="en-US" sz="3300">
                <a:latin typeface="+mn-lt"/>
              </a:rPr>
              <a:t>(</a:t>
            </a:r>
            <a:r>
              <a:rPr lang="en-US" sz="3300" smtClean="0">
                <a:latin typeface="+mn-lt"/>
              </a:rPr>
              <a:t>20</a:t>
            </a:r>
            <a:r>
              <a:rPr lang="en-US" sz="3300" baseline="30000" smtClean="0">
                <a:latin typeface="+mn-lt"/>
              </a:rPr>
              <a:t>th</a:t>
            </a:r>
            <a:r>
              <a:rPr lang="en-US" sz="3300" smtClean="0">
                <a:latin typeface="+mn-lt"/>
              </a:rPr>
              <a:t>-21</a:t>
            </a:r>
            <a:r>
              <a:rPr lang="en-US" sz="3300" baseline="30000" smtClean="0">
                <a:latin typeface="+mn-lt"/>
              </a:rPr>
              <a:t>th</a:t>
            </a:r>
            <a:r>
              <a:rPr lang="en-US" sz="3300" smtClean="0">
                <a:latin typeface="+mn-lt"/>
              </a:rPr>
              <a:t> century</a:t>
            </a:r>
            <a:r>
              <a:rPr lang="en-US" sz="3300">
                <a:latin typeface="+mn-lt"/>
              </a:rPr>
              <a:t>)</a:t>
            </a:r>
          </a:p>
          <a:p>
            <a:pPr marL="97967" indent="0" algn="l" rtl="0">
              <a:buNone/>
            </a:pPr>
            <a:endParaRPr lang="en-US" sz="3300">
              <a:latin typeface="+mn-lt"/>
            </a:endParaRPr>
          </a:p>
        </p:txBody>
      </p:sp>
      <p:pic>
        <p:nvPicPr>
          <p:cNvPr id="3074" name="Picture 2" descr="F:\Dropbox\biu\150604Bananas01-1000x66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084" y="4221087"/>
            <a:ext cx="3748258" cy="250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F:\Dropbox\biu\JuanJoseArevaloBermejo_-_croppe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6" t="-3" r="23941" b="15787"/>
          <a:stretch/>
        </p:blipFill>
        <p:spPr bwMode="auto">
          <a:xfrm>
            <a:off x="130410" y="1338621"/>
            <a:ext cx="2775685" cy="414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0" y="3412"/>
            <a:ext cx="9144000" cy="72008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</a:pPr>
            <a:r>
              <a:rPr lang="en-US" b="1" smtClean="0">
                <a:solidFill>
                  <a:schemeClr val="tx2"/>
                </a:solidFill>
              </a:rPr>
              <a:t>2.  Redivision – Land Reform</a:t>
            </a:r>
            <a:endParaRPr lang="he-IL" b="1" dirty="0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80528" y="5608329"/>
            <a:ext cx="3249898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Juan José </a:t>
            </a:r>
            <a:r>
              <a:rPr lang="en-US" sz="2400" b="1" smtClean="0">
                <a:solidFill>
                  <a:schemeClr val="tx1"/>
                </a:solidFill>
              </a:rPr>
              <a:t>Arévalo, </a:t>
            </a:r>
            <a:r>
              <a:rPr lang="en-US" sz="2400">
                <a:solidFill>
                  <a:schemeClr val="tx1"/>
                </a:solidFill>
              </a:rPr>
              <a:t>Guatemala</a:t>
            </a:r>
            <a:endParaRPr lang="he-IL" sz="2400" b="1">
              <a:solidFill>
                <a:schemeClr val="tx1"/>
              </a:solidFill>
            </a:endParaRPr>
          </a:p>
          <a:p>
            <a:pPr algn="ctr" rtl="0"/>
            <a:r>
              <a:rPr lang="en-US" sz="2400" smtClean="0">
                <a:solidFill>
                  <a:schemeClr val="tx1"/>
                </a:solidFill>
              </a:rPr>
              <a:t>(1904-1990)</a:t>
            </a:r>
            <a:endParaRPr 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20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743108" y="1604329"/>
            <a:ext cx="6581419" cy="2904792"/>
          </a:xfrm>
        </p:spPr>
        <p:txBody>
          <a:bodyPr>
            <a:norm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lvl9pPr>
          </a:lstStyle>
          <a:p>
            <a:pPr algn="l" rtl="0"/>
            <a:r>
              <a:rPr lang="en-US" sz="3300">
                <a:latin typeface="+mn-lt"/>
              </a:rPr>
              <a:t>Ancient Egypt, Greece, Rome</a:t>
            </a:r>
          </a:p>
          <a:p>
            <a:pPr algn="l" rtl="0"/>
            <a:r>
              <a:rPr lang="en-US" sz="3300">
                <a:latin typeface="+mn-lt"/>
              </a:rPr>
              <a:t>Feudal Europe (18</a:t>
            </a:r>
            <a:r>
              <a:rPr lang="en-US" sz="3300" baseline="30000">
                <a:latin typeface="+mn-lt"/>
              </a:rPr>
              <a:t>th</a:t>
            </a:r>
            <a:r>
              <a:rPr lang="en-US" sz="3300">
                <a:latin typeface="+mn-lt"/>
              </a:rPr>
              <a:t>-19</a:t>
            </a:r>
            <a:r>
              <a:rPr lang="en-US" sz="3300" baseline="30000">
                <a:latin typeface="+mn-lt"/>
              </a:rPr>
              <a:t>th</a:t>
            </a:r>
            <a:r>
              <a:rPr lang="en-US" sz="3300">
                <a:latin typeface="+mn-lt"/>
              </a:rPr>
              <a:t> century)</a:t>
            </a:r>
          </a:p>
          <a:p>
            <a:pPr algn="l" rtl="0"/>
            <a:r>
              <a:rPr lang="en-US" sz="3300">
                <a:latin typeface="+mn-lt"/>
              </a:rPr>
              <a:t>America, Asia, Africa, Scotland  (20</a:t>
            </a:r>
            <a:r>
              <a:rPr lang="en-US" sz="3300" baseline="30000">
                <a:latin typeface="+mn-lt"/>
              </a:rPr>
              <a:t>th</a:t>
            </a:r>
            <a:r>
              <a:rPr lang="en-US" sz="3300">
                <a:latin typeface="+mn-lt"/>
              </a:rPr>
              <a:t>-21</a:t>
            </a:r>
            <a:r>
              <a:rPr lang="en-US" sz="3300" baseline="30000">
                <a:latin typeface="+mn-lt"/>
              </a:rPr>
              <a:t>th</a:t>
            </a:r>
            <a:r>
              <a:rPr lang="en-US" sz="3300">
                <a:latin typeface="+mn-lt"/>
              </a:rPr>
              <a:t> century)</a:t>
            </a:r>
          </a:p>
          <a:p>
            <a:pPr algn="l" rtl="0"/>
            <a:r>
              <a:rPr lang="en-US" sz="3300" smtClean="0">
                <a:latin typeface="+mn-lt"/>
              </a:rPr>
              <a:t>… </a:t>
            </a:r>
            <a:r>
              <a:rPr lang="en-US" sz="3300">
                <a:latin typeface="+mn-lt"/>
              </a:rPr>
              <a:t>and most other countries too.</a:t>
            </a:r>
          </a:p>
          <a:p>
            <a:pPr marL="97967" indent="0" algn="l" rtl="0">
              <a:buNone/>
            </a:pPr>
            <a:endParaRPr lang="en-US" sz="3300">
              <a:latin typeface="+mn-lt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0" y="3412"/>
            <a:ext cx="9144000" cy="72008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</a:pPr>
            <a:r>
              <a:rPr lang="en-US" b="1" smtClean="0">
                <a:solidFill>
                  <a:schemeClr val="tx2"/>
                </a:solidFill>
              </a:rPr>
              <a:t>2.  Redivision – Land Reform</a:t>
            </a:r>
            <a:endParaRPr lang="he-IL" b="1" dirty="0">
              <a:solidFill>
                <a:schemeClr val="tx2"/>
              </a:solidFill>
            </a:endParaRP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2722713" y="5115319"/>
            <a:ext cx="6371912" cy="619265"/>
          </a:xfrm>
          <a:prstGeom prst="rect">
            <a:avLst/>
          </a:prstGeom>
        </p:spPr>
        <p:txBody>
          <a:bodyPr vert="horz" lIns="91430" tIns="45715" rIns="91430" bIns="45715" rtlCol="0">
            <a:no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defPPr>
            <a:lvl1pPr marL="432000" lvl="0" indent="-324000" algn="r" defTabSz="1007943" rtl="1" eaLnBrk="1" latinLnBrk="0" hangingPunct="1">
              <a:spcBef>
                <a:spcPts val="0"/>
              </a:spcBef>
              <a:spcAft>
                <a:spcPts val="1417"/>
              </a:spcAft>
              <a:buClr>
                <a:schemeClr val="accent1"/>
              </a:buClr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1pPr>
            <a:lvl2pPr marL="864000" lvl="1" indent="-324000" algn="r" defTabSz="1007943" rtl="1" eaLnBrk="1" latinLnBrk="0" hangingPunct="1">
              <a:spcBef>
                <a:spcPts val="0"/>
              </a:spcBef>
              <a:spcAft>
                <a:spcPts val="1134"/>
              </a:spcAft>
              <a:buClr>
                <a:schemeClr val="accent1"/>
              </a:buClr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2pPr>
            <a:lvl3pPr marL="1295999" lvl="2" indent="-288000" algn="r" defTabSz="1007943" rtl="1" eaLnBrk="1" latinLnBrk="0" hangingPunct="1">
              <a:spcBef>
                <a:spcPts val="0"/>
              </a:spcBef>
              <a:spcAft>
                <a:spcPts val="850"/>
              </a:spcAft>
              <a:buClr>
                <a:schemeClr val="accent1"/>
              </a:buClr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3pPr>
            <a:lvl4pPr marL="1728000" lvl="3" indent="-216000" algn="r" defTabSz="1007943" rtl="1" eaLnBrk="1" latinLnBrk="0" hangingPunct="1">
              <a:spcBef>
                <a:spcPts val="0"/>
              </a:spcBef>
              <a:spcAft>
                <a:spcPts val="567"/>
              </a:spcAft>
              <a:buClr>
                <a:schemeClr val="accent1"/>
              </a:buClr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4pPr>
            <a:lvl5pPr marL="2160000" lvl="4" indent="-216000" algn="r" defTabSz="1007943" rtl="1" eaLnBrk="1" latinLnBrk="0" hangingPunct="1">
              <a:spcBef>
                <a:spcPts val="0"/>
              </a:spcBef>
              <a:spcAft>
                <a:spcPts val="283"/>
              </a:spcAft>
              <a:buClr>
                <a:schemeClr val="accent1"/>
              </a:buClr>
              <a:buSzPct val="45000"/>
              <a:buFont typeface="StarSymbol"/>
              <a:buChar char="●"/>
              <a:defRPr lang="en-US" sz="2000" b="0" i="0" u="none" strike="noStrike" kern="1200" cap="none" baseline="0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5pPr>
            <a:lvl6pPr marL="2592000" lvl="5" indent="-216000" algn="r" defTabSz="1007943" rtl="1" eaLnBrk="1" latinLnBrk="0" hangingPunct="1">
              <a:spcBef>
                <a:spcPts val="0"/>
              </a:spcBef>
              <a:spcAft>
                <a:spcPts val="283"/>
              </a:spcAft>
              <a:buClr>
                <a:schemeClr val="accent1"/>
              </a:buClr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6pPr>
            <a:lvl7pPr marL="3024000" lvl="6" indent="-216000" algn="r" defTabSz="1007943" rtl="1" eaLnBrk="1" latinLnBrk="0" hangingPunct="1">
              <a:spcBef>
                <a:spcPts val="0"/>
              </a:spcBef>
              <a:spcAft>
                <a:spcPts val="283"/>
              </a:spcAft>
              <a:buClr>
                <a:schemeClr val="accent1"/>
              </a:buClr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7pPr>
            <a:lvl8pPr marL="3456000" lvl="7" indent="-216000" algn="r" defTabSz="1007943" rtl="1" eaLnBrk="1" latinLnBrk="0" hangingPunct="1">
              <a:spcBef>
                <a:spcPts val="0"/>
              </a:spcBef>
              <a:spcAft>
                <a:spcPts val="283"/>
              </a:spcAft>
              <a:buClr>
                <a:schemeClr val="accent1"/>
              </a:buClr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8pPr>
            <a:lvl9pPr marL="3887999" lvl="8" indent="-216000" algn="r" defTabSz="1007943" rtl="1" eaLnBrk="1" latinLnBrk="0" hangingPunct="1">
              <a:spcBef>
                <a:spcPts val="0"/>
              </a:spcBef>
              <a:spcAft>
                <a:spcPts val="283"/>
              </a:spcAft>
              <a:buClr>
                <a:schemeClr val="accent1"/>
              </a:buClr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9pPr>
          </a:lstStyle>
          <a:p>
            <a:pPr>
              <a:buFont typeface="StarSymbol"/>
              <a:buNone/>
            </a:pPr>
            <a:r>
              <a:rPr lang="en-US" sz="4900" b="1">
                <a:solidFill>
                  <a:srgbClr val="0000FF"/>
                </a:solidFill>
                <a:latin typeface="+mn-lt"/>
              </a:rPr>
              <a:t>Can it be done better?</a:t>
            </a:r>
          </a:p>
        </p:txBody>
      </p:sp>
    </p:spTree>
    <p:extLst>
      <p:ext uri="{BB962C8B-B14F-4D97-AF65-F5344CB8AC3E}">
        <p14:creationId xmlns:p14="http://schemas.microsoft.com/office/powerpoint/2010/main" val="111296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 Redivision </a:t>
            </a:r>
            <a:r>
              <a:rPr lang="en-US"/>
              <a:t>– </a:t>
            </a:r>
            <a:r>
              <a:rPr lang="en-US" smtClean="0"/>
              <a:t>model</a:t>
            </a:r>
            <a:endParaRPr lang="he-IL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556792"/>
            <a:ext cx="8796238" cy="3712561"/>
          </a:xfrm>
          <a:prstGeom prst="rect">
            <a:avLst/>
          </a:prstGeom>
        </p:spPr>
      </p:pic>
      <p:sp>
        <p:nvSpPr>
          <p:cNvPr id="4" name="Text Placeholder 7"/>
          <p:cNvSpPr txBox="1">
            <a:spLocks/>
          </p:cNvSpPr>
          <p:nvPr/>
        </p:nvSpPr>
        <p:spPr>
          <a:xfrm>
            <a:off x="251521" y="5805264"/>
            <a:ext cx="8568951" cy="619265"/>
          </a:xfrm>
          <a:prstGeom prst="rect">
            <a:avLst/>
          </a:prstGeom>
        </p:spPr>
        <p:txBody>
          <a:bodyPr vert="horz" lIns="91430" tIns="45715" rIns="91430" bIns="45715" rtlCol="0">
            <a:no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Nachlieli CLM" pitchFamily="2"/>
              </a:defRPr>
            </a:defPPr>
            <a:lvl1pPr marL="432000" lvl="0" indent="-324000" algn="r" defTabSz="1007943" rtl="1" eaLnBrk="1" latinLnBrk="0" hangingPunct="1">
              <a:spcBef>
                <a:spcPts val="0"/>
              </a:spcBef>
              <a:spcAft>
                <a:spcPts val="1417"/>
              </a:spcAft>
              <a:buClr>
                <a:schemeClr val="accent1"/>
              </a:buClr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1pPr>
            <a:lvl2pPr marL="864000" lvl="1" indent="-324000" algn="r" defTabSz="1007943" rtl="1" eaLnBrk="1" latinLnBrk="0" hangingPunct="1">
              <a:spcBef>
                <a:spcPts val="0"/>
              </a:spcBef>
              <a:spcAft>
                <a:spcPts val="1134"/>
              </a:spcAft>
              <a:buClr>
                <a:schemeClr val="accent1"/>
              </a:buClr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2pPr>
            <a:lvl3pPr marL="1295999" lvl="2" indent="-288000" algn="r" defTabSz="1007943" rtl="1" eaLnBrk="1" latinLnBrk="0" hangingPunct="1">
              <a:spcBef>
                <a:spcPts val="0"/>
              </a:spcBef>
              <a:spcAft>
                <a:spcPts val="850"/>
              </a:spcAft>
              <a:buClr>
                <a:schemeClr val="accent1"/>
              </a:buClr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3pPr>
            <a:lvl4pPr marL="1728000" lvl="3" indent="-216000" algn="r" defTabSz="1007943" rtl="1" eaLnBrk="1" latinLnBrk="0" hangingPunct="1">
              <a:spcBef>
                <a:spcPts val="0"/>
              </a:spcBef>
              <a:spcAft>
                <a:spcPts val="567"/>
              </a:spcAft>
              <a:buClr>
                <a:schemeClr val="accent1"/>
              </a:buClr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4pPr>
            <a:lvl5pPr marL="2160000" lvl="4" indent="-216000" algn="r" defTabSz="1007943" rtl="1" eaLnBrk="1" latinLnBrk="0" hangingPunct="1">
              <a:spcBef>
                <a:spcPts val="0"/>
              </a:spcBef>
              <a:spcAft>
                <a:spcPts val="283"/>
              </a:spcAft>
              <a:buClr>
                <a:schemeClr val="accent1"/>
              </a:buClr>
              <a:buSzPct val="45000"/>
              <a:buFont typeface="StarSymbol"/>
              <a:buChar char="●"/>
              <a:defRPr lang="en-US" sz="2000" b="0" i="0" u="none" strike="noStrike" kern="1200" cap="none" baseline="0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5pPr>
            <a:lvl6pPr marL="2592000" lvl="5" indent="-216000" algn="r" defTabSz="1007943" rtl="1" eaLnBrk="1" latinLnBrk="0" hangingPunct="1">
              <a:spcBef>
                <a:spcPts val="0"/>
              </a:spcBef>
              <a:spcAft>
                <a:spcPts val="283"/>
              </a:spcAft>
              <a:buClr>
                <a:schemeClr val="accent1"/>
              </a:buClr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6pPr>
            <a:lvl7pPr marL="3024000" lvl="6" indent="-216000" algn="r" defTabSz="1007943" rtl="1" eaLnBrk="1" latinLnBrk="0" hangingPunct="1">
              <a:spcBef>
                <a:spcPts val="0"/>
              </a:spcBef>
              <a:spcAft>
                <a:spcPts val="283"/>
              </a:spcAft>
              <a:buClr>
                <a:schemeClr val="accent1"/>
              </a:buClr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7pPr>
            <a:lvl8pPr marL="3456000" lvl="7" indent="-216000" algn="r" defTabSz="1007943" rtl="1" eaLnBrk="1" latinLnBrk="0" hangingPunct="1">
              <a:spcBef>
                <a:spcPts val="0"/>
              </a:spcBef>
              <a:spcAft>
                <a:spcPts val="283"/>
              </a:spcAft>
              <a:buClr>
                <a:schemeClr val="accent1"/>
              </a:buClr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8pPr>
            <a:lvl9pPr marL="3887999" lvl="8" indent="-216000" algn="r" defTabSz="1007943" rtl="1" eaLnBrk="1" latinLnBrk="0" hangingPunct="1">
              <a:spcBef>
                <a:spcPts val="0"/>
              </a:spcBef>
              <a:spcAft>
                <a:spcPts val="283"/>
              </a:spcAft>
              <a:buClr>
                <a:schemeClr val="accent1"/>
              </a:buClr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solidFill>
                  <a:schemeClr val="tx1"/>
                </a:solidFill>
                <a:latin typeface="Liberation Sans" pitchFamily="18"/>
                <a:ea typeface="Droid Sans Fallback" pitchFamily="2"/>
                <a:cs typeface="Nachlieli CLM" pitchFamily="2"/>
              </a:defRPr>
            </a:lvl9pPr>
          </a:lstStyle>
          <a:p>
            <a:pPr algn="ctr" rtl="0">
              <a:buFont typeface="StarSymbol"/>
              <a:buNone/>
            </a:pPr>
            <a:r>
              <a:rPr lang="en-US" sz="4900" smtClean="0">
                <a:solidFill>
                  <a:srgbClr val="0000FF"/>
                </a:solidFill>
                <a:latin typeface="+mn-lt"/>
              </a:rPr>
              <a:t>What pairs </a:t>
            </a:r>
            <a:r>
              <a:rPr lang="en-US" sz="490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4900" i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490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4900" i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490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4900" smtClean="0">
                <a:solidFill>
                  <a:srgbClr val="0000FF"/>
                </a:solidFill>
                <a:latin typeface="+mn-lt"/>
              </a:rPr>
              <a:t>are attainable?</a:t>
            </a:r>
            <a:endParaRPr lang="en-US" sz="4900">
              <a:solidFill>
                <a:srgbClr val="0000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168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 Redivision </a:t>
            </a:r>
            <a:r>
              <a:rPr lang="en-US"/>
              <a:t>– </a:t>
            </a:r>
            <a:r>
              <a:rPr lang="en-US" smtClean="0"/>
              <a:t>existence</a:t>
            </a:r>
            <a:endParaRPr lang="he-IL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395536" y="980728"/>
            <a:ext cx="8229600" cy="5616624"/>
          </a:xfrm>
        </p:spPr>
        <p:txBody>
          <a:bodyPr>
            <a:noAutofit/>
          </a:bodyPr>
          <a:lstStyle/>
          <a:p>
            <a:pPr marL="114287" indent="0" algn="l" rtl="0">
              <a:buNone/>
            </a:pPr>
            <a:r>
              <a:rPr lang="en-US" sz="3200" b="1" smtClean="0"/>
              <a:t>Theorem 1.</a:t>
            </a:r>
            <a:r>
              <a:rPr lang="en-US" sz="3200" smtClean="0"/>
              <a:t> </a:t>
            </a:r>
            <a:r>
              <a:rPr lang="en-US" smtClean="0"/>
              <a:t>For all 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/>
              <a:t>  in  [0,1], there </a:t>
            </a:r>
            <a:r>
              <a:rPr lang="en-US" smtClean="0"/>
              <a:t>exists a </a:t>
            </a:r>
            <a:r>
              <a:rPr lang="en-US"/>
              <a:t>division </a:t>
            </a:r>
            <a:r>
              <a:rPr lang="en-US" smtClean="0"/>
              <a:t>with      </a:t>
            </a:r>
            <a:r>
              <a:rPr lang="en-US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mtClean="0"/>
              <a:t>-retention    and     (</a:t>
            </a:r>
            <a:r>
              <a:rPr lang="en-US"/>
              <a:t>1-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/>
              <a:t>)-</a:t>
            </a:r>
            <a:r>
              <a:rPr lang="en-US" smtClean="0"/>
              <a:t>proportionality.</a:t>
            </a:r>
            <a:endParaRPr lang="en-US"/>
          </a:p>
          <a:p>
            <a:pPr marL="114287" indent="0" algn="l" rtl="0">
              <a:buNone/>
            </a:pPr>
            <a:endParaRPr lang="en-US"/>
          </a:p>
          <a:p>
            <a:pPr marL="114287" indent="0" algn="l" rtl="0">
              <a:buNone/>
            </a:pPr>
            <a:r>
              <a:rPr lang="en-US" b="1"/>
              <a:t>Proof.</a:t>
            </a:r>
            <a:r>
              <a:rPr lang="en-US"/>
              <a:t> </a:t>
            </a:r>
          </a:p>
          <a:p>
            <a:pPr marL="529013" indent="-414726" algn="l" rtl="0"/>
            <a:r>
              <a:rPr lang="en-US"/>
              <a:t>The set of utilities of divisions is </a:t>
            </a:r>
            <a:r>
              <a:rPr lang="en-US" smtClean="0"/>
              <a:t>convex </a:t>
            </a:r>
            <a:br>
              <a:rPr lang="en-US" smtClean="0"/>
            </a:br>
            <a:r>
              <a:rPr lang="en-US" smtClean="0"/>
              <a:t>                                           (</a:t>
            </a:r>
            <a:r>
              <a:rPr lang="en-US"/>
              <a:t>Dubins and Spanier, 1961).</a:t>
            </a:r>
          </a:p>
          <a:p>
            <a:pPr marL="529013" indent="-414726" algn="l" rtl="0"/>
            <a:r>
              <a:rPr lang="en-US"/>
              <a:t>Given divisions X,Y, there exists division Z such that:</a:t>
            </a:r>
          </a:p>
          <a:p>
            <a:pPr marL="529013" indent="-414726" algn="l" rtl="0"/>
            <a:endParaRPr lang="en-US"/>
          </a:p>
          <a:p>
            <a:pPr marL="529013" indent="-414726" algn="l" rtl="0"/>
            <a:r>
              <a:rPr lang="en-US"/>
              <a:t>Take </a:t>
            </a:r>
            <a:r>
              <a:rPr lang="en-US" b="1"/>
              <a:t>X</a:t>
            </a:r>
            <a:r>
              <a:rPr lang="en-US"/>
              <a:t> as </a:t>
            </a:r>
            <a:r>
              <a:rPr lang="en-US" smtClean="0"/>
              <a:t>the original division </a:t>
            </a:r>
            <a:r>
              <a:rPr lang="en-US"/>
              <a:t/>
            </a:r>
            <a:br>
              <a:rPr lang="en-US"/>
            </a:br>
            <a:r>
              <a:rPr lang="en-US"/>
              <a:t>and </a:t>
            </a:r>
            <a:r>
              <a:rPr lang="en-US" b="1"/>
              <a:t>Y</a:t>
            </a:r>
            <a:r>
              <a:rPr lang="en-US"/>
              <a:t> as </a:t>
            </a:r>
            <a:r>
              <a:rPr lang="en-US" smtClean="0"/>
              <a:t>any proportional </a:t>
            </a:r>
            <a:r>
              <a:rPr lang="en-US"/>
              <a:t>division.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686" y="4509120"/>
            <a:ext cx="6199653" cy="39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5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 Redivision </a:t>
            </a:r>
            <a:r>
              <a:rPr lang="en-US"/>
              <a:t>– </a:t>
            </a:r>
            <a:r>
              <a:rPr lang="en-US" smtClean="0"/>
              <a:t>procedure</a:t>
            </a:r>
            <a:endParaRPr lang="he-IL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375846" y="1056858"/>
            <a:ext cx="8229600" cy="5257800"/>
          </a:xfrm>
        </p:spPr>
        <p:txBody>
          <a:bodyPr>
            <a:noAutofit/>
          </a:bodyPr>
          <a:lstStyle/>
          <a:p>
            <a:pPr marL="114287" indent="0">
              <a:buNone/>
            </a:pPr>
            <a:r>
              <a:rPr lang="en-US" sz="3200" b="1" smtClean="0"/>
              <a:t>Theorem 1.5.</a:t>
            </a:r>
            <a:r>
              <a:rPr lang="en-US" sz="3200" smtClean="0"/>
              <a:t> </a:t>
            </a:r>
            <a:r>
              <a:rPr lang="en-US" smtClean="0"/>
              <a:t>Given integers </a:t>
            </a:r>
            <a:r>
              <a:rPr lang="en-US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P&lt;Q</a:t>
            </a:r>
            <a:r>
              <a:rPr lang="en-US" smtClean="0"/>
              <a:t>  and </a:t>
            </a:r>
            <a:r>
              <a:rPr lang="en-US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r=P/Q</a:t>
            </a:r>
            <a:r>
              <a:rPr lang="en-US" smtClean="0"/>
              <a:t>  </a:t>
            </a:r>
            <a:r>
              <a:rPr lang="en-US"/>
              <a:t>in  [0,1], </a:t>
            </a:r>
            <a:r>
              <a:rPr lang="en-US" smtClean="0"/>
              <a:t>there </a:t>
            </a:r>
            <a:r>
              <a:rPr lang="en-US"/>
              <a:t>is a procedure that finds a division </a:t>
            </a:r>
            <a:r>
              <a:rPr lang="en-US" smtClean="0"/>
              <a:t>with </a:t>
            </a:r>
            <a:br>
              <a:rPr lang="en-US" smtClean="0"/>
            </a:br>
            <a:r>
              <a:rPr lang="en-US" smtClean="0"/>
              <a:t>at least  </a:t>
            </a:r>
            <a:r>
              <a:rPr lang="en-US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mtClean="0"/>
              <a:t>-retention  and </a:t>
            </a:r>
            <a:r>
              <a:rPr lang="en-US"/>
              <a:t>at least </a:t>
            </a:r>
            <a:r>
              <a:rPr lang="en-US" smtClean="0"/>
              <a:t>  (</a:t>
            </a:r>
            <a:r>
              <a:rPr lang="en-US"/>
              <a:t>1-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/>
              <a:t>)-</a:t>
            </a:r>
            <a:r>
              <a:rPr lang="en-US" smtClean="0"/>
              <a:t>proportionality.</a:t>
            </a:r>
            <a:endParaRPr lang="en-US"/>
          </a:p>
          <a:p>
            <a:pPr marL="114287" indent="0" algn="l" rtl="0">
              <a:buNone/>
            </a:pPr>
            <a:r>
              <a:rPr lang="en-US" b="1"/>
              <a:t>Procedure.</a:t>
            </a:r>
            <a:r>
              <a:rPr lang="en-US"/>
              <a:t> Find proportional division </a:t>
            </a:r>
            <a:r>
              <a:rPr lang="en-US" i="1"/>
              <a:t>Y</a:t>
            </a:r>
            <a:r>
              <a:rPr lang="en-US"/>
              <a:t>. </a:t>
            </a:r>
            <a:br>
              <a:rPr lang="en-US"/>
            </a:br>
            <a:r>
              <a:rPr lang="en-US"/>
              <a:t>           For every pair of agents </a:t>
            </a:r>
            <a:r>
              <a:rPr lang="en-US" i="1"/>
              <a:t>i</a:t>
            </a:r>
            <a:r>
              <a:rPr lang="en-US"/>
              <a:t>, </a:t>
            </a:r>
            <a:r>
              <a:rPr lang="en-US" i="1"/>
              <a:t>j</a:t>
            </a:r>
            <a:r>
              <a:rPr lang="en-US"/>
              <a:t>, define:</a:t>
            </a:r>
          </a:p>
          <a:p>
            <a:pPr marL="114287" indent="0" algn="l" rtl="0">
              <a:buNone/>
            </a:pPr>
            <a:endParaRPr lang="en-US"/>
          </a:p>
          <a:p>
            <a:pPr marL="114287" indent="0" algn="l" rtl="0">
              <a:buNone/>
            </a:pPr>
            <a:r>
              <a:rPr lang="en-US"/>
              <a:t>Agent </a:t>
            </a:r>
            <a:r>
              <a:rPr lang="en-US" i="1"/>
              <a:t>j</a:t>
            </a:r>
            <a:r>
              <a:rPr lang="en-US"/>
              <a:t> cuts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Zij</a:t>
            </a:r>
            <a:r>
              <a:rPr lang="en-US"/>
              <a:t> to </a:t>
            </a:r>
            <a:r>
              <a:rPr lang="en-US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/>
              <a:t>subjectively equal pieces.</a:t>
            </a:r>
          </a:p>
          <a:p>
            <a:pPr marL="114287" indent="0" algn="l" rtl="0">
              <a:buNone/>
            </a:pPr>
            <a:r>
              <a:rPr lang="en-US"/>
              <a:t>Agent </a:t>
            </a:r>
            <a:r>
              <a:rPr lang="en-US" i="1"/>
              <a:t>i</a:t>
            </a:r>
            <a:r>
              <a:rPr lang="en-US"/>
              <a:t> picks </a:t>
            </a:r>
            <a:r>
              <a:rPr lang="en-US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mtClean="0"/>
              <a:t>best </a:t>
            </a:r>
            <a:r>
              <a:rPr lang="en-US"/>
              <a:t>pieces (relative value at least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/>
              <a:t>).</a:t>
            </a:r>
          </a:p>
          <a:p>
            <a:pPr marL="114287" indent="0" algn="l" rtl="0">
              <a:buNone/>
            </a:pPr>
            <a:r>
              <a:rPr lang="en-US"/>
              <a:t>Agent </a:t>
            </a:r>
            <a:r>
              <a:rPr lang="en-US" i="1"/>
              <a:t>j</a:t>
            </a:r>
            <a:r>
              <a:rPr lang="en-US"/>
              <a:t> takes remaining </a:t>
            </a:r>
            <a:r>
              <a:rPr lang="en-US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Q-P </a:t>
            </a:r>
            <a:r>
              <a:rPr lang="en-US"/>
              <a:t>pieces (relative value 1-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/>
              <a:t>).</a:t>
            </a:r>
            <a:br>
              <a:rPr lang="en-US"/>
            </a:br>
            <a:endParaRPr lang="en-US"/>
          </a:p>
          <a:p>
            <a:pPr marL="114287" indent="0" algn="l" rtl="0">
              <a:buNone/>
            </a:pPr>
            <a:r>
              <a:rPr lang="en-US" b="1"/>
              <a:t>Interpretation</a:t>
            </a:r>
            <a:r>
              <a:rPr lang="en-US"/>
              <a:t>: a procedure for </a:t>
            </a:r>
            <a:r>
              <a:rPr lang="en-US" b="1"/>
              <a:t>land-reform</a:t>
            </a:r>
            <a:r>
              <a:rPr lang="en-US"/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660" y="3616997"/>
            <a:ext cx="2792618" cy="43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/>
              <a:t>.  </a:t>
            </a:r>
            <a:r>
              <a:rPr lang="en-US" smtClean="0"/>
              <a:t>Redivision+Geometry</a:t>
            </a:r>
            <a:endParaRPr lang="he-IL" dirty="0"/>
          </a:p>
        </p:txBody>
      </p:sp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539552" y="1124744"/>
            <a:ext cx="8344405" cy="5160624"/>
          </a:xfrm>
        </p:spPr>
        <p:txBody>
          <a:bodyPr>
            <a:normAutofit/>
          </a:bodyPr>
          <a:lstStyle/>
          <a:p>
            <a:pPr marL="114287" indent="0" algn="l" rtl="0">
              <a:buNone/>
            </a:pPr>
            <a:r>
              <a:rPr lang="en-US" sz="3300"/>
              <a:t>The cake </a:t>
            </a:r>
            <a:r>
              <a:rPr lang="en-US" sz="3300" smtClean="0"/>
              <a:t>is</a:t>
            </a:r>
            <a:r>
              <a:rPr lang="en-US" sz="3300"/>
              <a:t>, and each piece </a:t>
            </a:r>
            <a:r>
              <a:rPr lang="en-US" sz="33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3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300"/>
              <a:t> must be:</a:t>
            </a:r>
          </a:p>
          <a:p>
            <a:pPr marL="788217" indent="-673930" algn="l" rtl="0">
              <a:buFont typeface="+mj-lt"/>
              <a:buAutoNum type="arabicPeriod"/>
            </a:pPr>
            <a:r>
              <a:rPr lang="en-US" sz="3300" smtClean="0"/>
              <a:t>Interval      (1-dim.),</a:t>
            </a:r>
            <a:endParaRPr lang="en-US" sz="3300"/>
          </a:p>
          <a:p>
            <a:pPr marL="788217" indent="-673930" algn="l" rtl="0">
              <a:buFont typeface="+mj-lt"/>
              <a:buAutoNum type="arabicPeriod"/>
            </a:pPr>
            <a:r>
              <a:rPr lang="en-US" sz="3300" smtClean="0"/>
              <a:t>Rectangle  (2-dim.),</a:t>
            </a:r>
            <a:endParaRPr lang="en-US" sz="3300"/>
          </a:p>
          <a:p>
            <a:pPr marL="114287" indent="0" algn="l" rtl="0">
              <a:buNone/>
            </a:pPr>
            <a:endParaRPr lang="en-US" sz="3300"/>
          </a:p>
          <a:p>
            <a:pPr marL="632695" indent="-518408" algn="l" rtl="0"/>
            <a:r>
              <a:rPr lang="en-US" sz="3300"/>
              <a:t>The set of utilities of divisions </a:t>
            </a:r>
            <a:r>
              <a:rPr lang="en-US" sz="3300" smtClean="0"/>
              <a:t>is </a:t>
            </a:r>
            <a:r>
              <a:rPr lang="en-US" sz="3300" b="1"/>
              <a:t>not</a:t>
            </a:r>
            <a:r>
              <a:rPr lang="en-US" sz="3300"/>
              <a:t> convex</a:t>
            </a:r>
            <a:r>
              <a:rPr lang="en-US" sz="3300" smtClean="0"/>
              <a:t>.</a:t>
            </a:r>
          </a:p>
          <a:p>
            <a:pPr marL="632695" indent="-518408" algn="l" rtl="0"/>
            <a:r>
              <a:rPr lang="en-US" sz="3300" smtClean="0"/>
              <a:t>A proportional division always exists.</a:t>
            </a:r>
          </a:p>
          <a:p>
            <a:pPr marL="632695" indent="-518408" algn="l" rtl="0"/>
            <a:r>
              <a:rPr lang="en-US" sz="3300" smtClean="0"/>
              <a:t>What retention can be guaranteed?</a:t>
            </a:r>
            <a:endParaRPr lang="en-US" sz="3300"/>
          </a:p>
        </p:txBody>
      </p:sp>
    </p:spTree>
    <p:extLst>
      <p:ext uri="{BB962C8B-B14F-4D97-AF65-F5344CB8AC3E}">
        <p14:creationId xmlns:p14="http://schemas.microsoft.com/office/powerpoint/2010/main" val="91864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/>
              <a:t>.  </a:t>
            </a:r>
            <a:r>
              <a:rPr lang="en-US" smtClean="0"/>
              <a:t>Redivision+Geometry - impossibility</a:t>
            </a:r>
            <a:endParaRPr lang="he-IL" dirty="0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130410" y="1273296"/>
            <a:ext cx="8817861" cy="5487245"/>
          </a:xfrm>
        </p:spPr>
        <p:txBody>
          <a:bodyPr>
            <a:normAutofit/>
          </a:bodyPr>
          <a:lstStyle/>
          <a:p>
            <a:pPr marL="114287" indent="0">
              <a:buNone/>
            </a:pPr>
            <a:r>
              <a:rPr lang="en-US" b="1" smtClean="0"/>
              <a:t>Theorem 2 </a:t>
            </a:r>
            <a:r>
              <a:rPr lang="en-US" b="1"/>
              <a:t>- intervals</a:t>
            </a:r>
            <a:r>
              <a:rPr lang="en-US"/>
              <a:t>. For every division </a:t>
            </a:r>
            <a:r>
              <a:rPr lang="en-US" b="1"/>
              <a:t>X</a:t>
            </a:r>
            <a:r>
              <a:rPr lang="en-US"/>
              <a:t>, </a:t>
            </a:r>
            <a:r>
              <a:rPr lang="en-US" smtClean="0"/>
              <a:t>for every positive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mtClean="0"/>
              <a:t>, it </a:t>
            </a:r>
            <a:r>
              <a:rPr lang="en-US"/>
              <a:t>is possible that in every </a:t>
            </a:r>
            <a:r>
              <a:rPr lang="en-US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mtClean="0"/>
              <a:t>-proportional division </a:t>
            </a:r>
            <a:r>
              <a:rPr lang="en-US" b="1"/>
              <a:t>Z</a:t>
            </a:r>
            <a:r>
              <a:rPr lang="en-US"/>
              <a:t>, </a:t>
            </a:r>
            <a:r>
              <a:rPr lang="en-US" smtClean="0"/>
              <a:t>for some old agent </a:t>
            </a:r>
            <a:r>
              <a:rPr lang="en-US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i="1" smtClean="0"/>
              <a:t>:</a:t>
            </a:r>
          </a:p>
          <a:p>
            <a:pPr marL="114287" indent="0" algn="l" rtl="0">
              <a:buNone/>
            </a:pPr>
            <a:endParaRPr lang="en-US"/>
          </a:p>
          <a:p>
            <a:pPr marL="114287" indent="0" algn="l" rtl="0">
              <a:buNone/>
            </a:pPr>
            <a:endParaRPr lang="en-US"/>
          </a:p>
          <a:p>
            <a:pPr marL="114287" indent="0" algn="l" rtl="0">
              <a:buNone/>
            </a:pPr>
            <a:r>
              <a:rPr lang="en-US" b="1"/>
              <a:t>Proof</a:t>
            </a:r>
            <a:r>
              <a:rPr lang="en-US"/>
              <a:t>. Consider an agent </a:t>
            </a:r>
            <a:r>
              <a:rPr lang="en-US" i="1"/>
              <a:t>i</a:t>
            </a:r>
            <a:r>
              <a:rPr lang="en-US"/>
              <a:t> with value density like:</a:t>
            </a:r>
          </a:p>
          <a:p>
            <a:pPr marL="114287" indent="0" algn="l" rtl="0">
              <a:buNone/>
            </a:pPr>
            <a:endParaRPr lang="en-US"/>
          </a:p>
          <a:p>
            <a:pPr marL="114287" indent="0" algn="l" rtl="0">
              <a:buNone/>
            </a:pPr>
            <a:endParaRPr lang="en-US"/>
          </a:p>
          <a:p>
            <a:pPr marL="114287" indent="0" algn="l" rtl="0">
              <a:buNone/>
            </a:pP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And </a:t>
            </a:r>
            <a:r>
              <a:rPr lang="en-US"/>
              <a:t>assume each other agent has value only in one ‘hole’.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787" y="3006115"/>
            <a:ext cx="3621973" cy="457270"/>
          </a:xfrm>
          <a:prstGeom prst="rect">
            <a:avLst/>
          </a:prstGeom>
        </p:spPr>
      </p:pic>
      <p:pic>
        <p:nvPicPr>
          <p:cNvPr id="10" name="Picture 2" descr="F:\Dropbox\papers\RedivisionTradeoff\n-fractioned-value-densit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21088"/>
            <a:ext cx="7497904" cy="130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02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998" y="358755"/>
            <a:ext cx="8360639" cy="990600"/>
          </a:xfrm>
        </p:spPr>
        <p:txBody>
          <a:bodyPr>
            <a:normAutofit/>
          </a:bodyPr>
          <a:lstStyle/>
          <a:p>
            <a:pPr rtl="0">
              <a:buNone/>
            </a:pPr>
            <a:r>
              <a:rPr lang="en-US" smtClean="0"/>
              <a:t>Geometric constraints - impossibility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0410" y="1273296"/>
            <a:ext cx="8817861" cy="5487245"/>
          </a:xfrm>
        </p:spPr>
        <p:txBody>
          <a:bodyPr>
            <a:normAutofit/>
          </a:bodyPr>
          <a:lstStyle/>
          <a:p>
            <a:pPr marL="114287" indent="0" algn="l" rtl="0">
              <a:buNone/>
            </a:pPr>
            <a:r>
              <a:rPr lang="en-US" sz="2500" b="1"/>
              <a:t>Theorem 2 - rectangles</a:t>
            </a:r>
            <a:r>
              <a:rPr lang="en-US" sz="2500"/>
              <a:t>. For every division X, it is possible that in every positive division Z, for some i: </a:t>
            </a:r>
          </a:p>
          <a:p>
            <a:pPr marL="114287" indent="0" algn="l" rtl="0">
              <a:buNone/>
            </a:pPr>
            <a:endParaRPr lang="en-US" sz="2500"/>
          </a:p>
          <a:p>
            <a:pPr marL="114287" indent="0" algn="l" rtl="0">
              <a:buNone/>
            </a:pPr>
            <a:endParaRPr lang="en-US" sz="2500"/>
          </a:p>
          <a:p>
            <a:pPr marL="114287" indent="0" algn="l" rtl="0">
              <a:buNone/>
            </a:pPr>
            <a:r>
              <a:rPr lang="en-US" sz="2500" b="1"/>
              <a:t>Proof</a:t>
            </a:r>
            <a:r>
              <a:rPr lang="en-US" sz="2500"/>
              <a:t>. Consider an agent i with value uniform in </a:t>
            </a:r>
            <a:r>
              <a:rPr lang="en-US" sz="25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5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500" i="1" baseline="-25000"/>
              <a:t>,</a:t>
            </a:r>
            <a:r>
              <a:rPr lang="en-US" sz="2500" i="1"/>
              <a:t> </a:t>
            </a:r>
            <a:br>
              <a:rPr lang="en-US" sz="2500" i="1"/>
            </a:br>
            <a:r>
              <a:rPr lang="en-US" sz="2500"/>
              <a:t>and assume each other agent has value only in one ‘hole’, where the holes are arranged like this:</a:t>
            </a:r>
          </a:p>
          <a:p>
            <a:pPr marL="114287" indent="0" algn="l" rtl="0">
              <a:buNone/>
            </a:pPr>
            <a:r>
              <a:rPr lang="en-US" sz="2500"/>
              <a:t>Then, the largest rectangle that does not</a:t>
            </a:r>
            <a:br>
              <a:rPr lang="en-US" sz="2500"/>
            </a:br>
            <a:r>
              <a:rPr lang="en-US" sz="2500"/>
              <a:t>cover any “hole” has an area of: </a:t>
            </a:r>
            <a:br>
              <a:rPr lang="en-US" sz="2500"/>
            </a:br>
            <a:r>
              <a:rPr lang="en-US" sz="2500"/>
              <a:t/>
            </a:r>
            <a:br>
              <a:rPr lang="en-US" sz="2500"/>
            </a:br>
            <a:r>
              <a:rPr lang="en-US" sz="2500"/>
              <a:t/>
            </a:r>
            <a:br>
              <a:rPr lang="en-US" sz="2500"/>
            </a:br>
            <a:r>
              <a:rPr lang="en-US" sz="2500"/>
              <a:t>of the total area of </a:t>
            </a:r>
            <a:r>
              <a:rPr lang="en-US" sz="25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5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50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668" y="2318486"/>
            <a:ext cx="5001904" cy="586739"/>
          </a:xfrm>
          <a:prstGeom prst="rect">
            <a:avLst/>
          </a:prstGeom>
        </p:spPr>
      </p:pic>
      <p:pic>
        <p:nvPicPr>
          <p:cNvPr id="4098" name="Picture 2 2" descr="F:\Dropbox\biu\t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42" y="4278217"/>
            <a:ext cx="2330769" cy="234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32" y="5158799"/>
            <a:ext cx="1520403" cy="58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7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/>
              <a:t>.  </a:t>
            </a:r>
            <a:r>
              <a:rPr lang="en-US" smtClean="0"/>
              <a:t>Redivision+Geometry - possibility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49289" y="1052736"/>
                <a:ext cx="8817861" cy="5487245"/>
              </a:xfrm>
            </p:spPr>
            <p:txBody>
              <a:bodyPr>
                <a:normAutofit/>
              </a:bodyPr>
              <a:lstStyle/>
              <a:p>
                <a:pPr marL="114287" indent="0" algn="l" rtl="0">
                  <a:buNone/>
                </a:pPr>
                <a:r>
                  <a:rPr lang="en-US" b="1" smtClean="0"/>
                  <a:t>Theorem 3.</a:t>
                </a:r>
                <a:r>
                  <a:rPr lang="en-US"/>
                  <a:t> Given a </a:t>
                </a:r>
                <a:r>
                  <a:rPr lang="en-US" smtClean="0"/>
                  <a:t>division </a:t>
                </a:r>
                <a:r>
                  <a:rPr lang="en-US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/>
                  <a:t>, there is a procedure that finds </a:t>
                </a:r>
                <a:r>
                  <a:rPr lang="en-US" smtClean="0"/>
                  <a:t>a </a:t>
                </a:r>
                <a:r>
                  <a:rPr lang="en-US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mtClean="0"/>
                  <a:t>-proportional </a:t>
                </a:r>
                <a:r>
                  <a:rPr lang="en-US"/>
                  <a:t>division where </a:t>
                </a:r>
                <a:r>
                  <a:rPr lang="en-US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mtClean="0"/>
                  <a:t> </a:t>
                </a:r>
                <a:r>
                  <a:rPr lang="en-US"/>
                  <a:t>is: </a:t>
                </a:r>
              </a:p>
              <a:p>
                <a:pPr marL="529013" indent="-414726" algn="l" rtl="0"/>
                <a:r>
                  <a:rPr lang="en-US"/>
                  <a:t>1/3 for intervals;</a:t>
                </a:r>
              </a:p>
              <a:p>
                <a:pPr marL="529013" indent="-414726" algn="l" rtl="0"/>
                <a:r>
                  <a:rPr lang="en-US"/>
                  <a:t>1/4 for rectangles;</a:t>
                </a:r>
              </a:p>
              <a:p>
                <a:pPr marL="114287" indent="0" algn="l" rtl="0">
                  <a:buNone/>
                </a:pPr>
                <a:r>
                  <a:rPr lang="en-US" smtClean="0"/>
                  <a:t>and</a:t>
                </a:r>
                <a:r>
                  <a:rPr lang="en-US"/>
                  <a:t>, for each </a:t>
                </a:r>
                <a:r>
                  <a:rPr lang="en-US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/>
                  <a:t>  = 1</a:t>
                </a:r>
                <a:r>
                  <a:rPr lang="en-US" smtClean="0"/>
                  <a:t>,…,</a:t>
                </a:r>
                <a:r>
                  <a:rPr lang="en-US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mtClean="0"/>
                  <a:t>,  </a:t>
                </a:r>
                <a:br>
                  <a:rPr lang="en-US" smtClean="0"/>
                </a:br>
                <a:r>
                  <a:rPr lang="en-US" smtClean="0"/>
                  <a:t>   at </a:t>
                </a:r>
                <a:r>
                  <a:rPr lang="en-US"/>
                  <a:t>least </a:t>
                </a:r>
                <a:r>
                  <a:rPr lang="en-US" i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 </a:t>
                </a:r>
                <a:r>
                  <a:rPr lang="en-US"/>
                  <a:t>-</a:t>
                </a:r>
                <a:r>
                  <a:rPr lang="en-US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</a:t>
                </a:r>
                <a:r>
                  <a:rPr lang="en-US"/>
                  <a:t> </a:t>
                </a:r>
                <a:r>
                  <a:rPr lang="en-US" smtClean="0"/>
                  <a:t>old agents </a:t>
                </a:r>
                <a:r>
                  <a:rPr lang="en-US"/>
                  <a:t>receive value</a:t>
                </a:r>
              </a:p>
              <a:p>
                <a:pPr marL="114287" indent="0" algn="l" rtl="0">
                  <a:buNone/>
                </a:pPr>
                <a:r>
                  <a:rPr lang="en-US" b="1" smtClean="0"/>
                  <a:t>Examples:</a:t>
                </a:r>
                <a:endParaRPr lang="en-US" b="1"/>
              </a:p>
              <a:p>
                <a:pPr marL="529013" indent="-414726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mtClean="0"/>
                  <a:t>    old agents get  ~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0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mtClean="0"/>
                  <a:t> their previous value;</a:t>
                </a:r>
              </a:p>
              <a:p>
                <a:pPr marL="529013" indent="-414726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/>
                  <a:t> </a:t>
                </a:r>
                <a:r>
                  <a:rPr lang="en-US" smtClean="0"/>
                  <a:t> old </a:t>
                </a:r>
                <a:r>
                  <a:rPr lang="en-US"/>
                  <a:t>agents </a:t>
                </a:r>
                <a:r>
                  <a:rPr lang="en-US" smtClean="0"/>
                  <a:t>get   ~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0" smtClean="0">
                                <a:latin typeface="Cambria Math"/>
                              </a:rPr>
                              <m:t>4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>
                        <a:latin typeface="Cambria Math"/>
                      </a:rPr>
                      <m:t> 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mtClean="0"/>
                  <a:t>their </a:t>
                </a:r>
                <a:r>
                  <a:rPr lang="en-US"/>
                  <a:t>previous value;</a:t>
                </a:r>
              </a:p>
              <a:p>
                <a:pPr marL="529013" indent="-414726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mtClean="0"/>
                  <a:t>    old agents get  </a:t>
                </a:r>
                <a:r>
                  <a:rPr lang="en-US"/>
                  <a:t>~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4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>
                        <a:latin typeface="Cambria Math"/>
                      </a:rPr>
                      <m:t> </m:t>
                    </m:r>
                  </m:oMath>
                </a14:m>
                <a:r>
                  <a:rPr lang="en-US" smtClean="0"/>
                  <a:t> their </a:t>
                </a:r>
                <a:r>
                  <a:rPr lang="en-US"/>
                  <a:t>previous </a:t>
                </a:r>
                <a:r>
                  <a:rPr lang="en-US" smtClean="0"/>
                  <a:t>value</a:t>
                </a:r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8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9289" y="1052736"/>
                <a:ext cx="8817861" cy="5487245"/>
              </a:xfrm>
              <a:blipFill rotWithShape="1">
                <a:blip r:embed="rId4"/>
                <a:stretch>
                  <a:fillRect l="-69" t="-1222" b="-5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717032"/>
            <a:ext cx="2760670" cy="64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/>
              <a:t>.  </a:t>
            </a:r>
            <a:r>
              <a:rPr lang="en-US" smtClean="0"/>
              <a:t>Redivision+Geometry - possibility</a:t>
            </a:r>
            <a:endParaRPr lang="he-IL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30410" y="1273296"/>
            <a:ext cx="8817861" cy="5487245"/>
          </a:xfrm>
        </p:spPr>
        <p:txBody>
          <a:bodyPr>
            <a:normAutofit/>
          </a:bodyPr>
          <a:lstStyle/>
          <a:p>
            <a:pPr marL="114287" indent="0" algn="l" rtl="0">
              <a:buNone/>
            </a:pPr>
            <a:r>
              <a:rPr lang="en-US" sz="3300" b="1"/>
              <a:t>Procedure idea:</a:t>
            </a:r>
          </a:p>
          <a:p>
            <a:pPr marL="632695" indent="-518408" algn="l" rtl="0"/>
            <a:r>
              <a:rPr lang="en-US" sz="3300"/>
              <a:t>Treat each old piece </a:t>
            </a:r>
            <a:r>
              <a:rPr lang="en-US" sz="33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3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300"/>
              <a:t> </a:t>
            </a:r>
            <a:br>
              <a:rPr lang="en-US" sz="3300"/>
            </a:br>
            <a:r>
              <a:rPr lang="en-US" sz="3300"/>
              <a:t>as an </a:t>
            </a:r>
            <a:r>
              <a:rPr lang="en-US" sz="3300" b="1"/>
              <a:t>island</a:t>
            </a:r>
            <a:r>
              <a:rPr lang="en-US" sz="3300"/>
              <a:t>.</a:t>
            </a:r>
          </a:p>
          <a:p>
            <a:pPr marL="632695" indent="-518408" algn="l" rtl="0"/>
            <a:r>
              <a:rPr lang="en-US" sz="3300"/>
              <a:t>Divide the </a:t>
            </a:r>
            <a:r>
              <a:rPr lang="en-US" sz="3300" b="1"/>
              <a:t>archipelago</a:t>
            </a:r>
            <a:r>
              <a:rPr lang="en-US" sz="3300"/>
              <a:t> giving</a:t>
            </a:r>
            <a:br>
              <a:rPr lang="en-US" sz="3300"/>
            </a:br>
            <a:r>
              <a:rPr lang="en-US" sz="3300"/>
              <a:t>each agent a piece in one island.</a:t>
            </a:r>
          </a:p>
          <a:p>
            <a:pPr marL="632695" indent="-518408" algn="l" rtl="0"/>
            <a:r>
              <a:rPr lang="en-US" sz="3300"/>
              <a:t>By the </a:t>
            </a:r>
            <a:r>
              <a:rPr lang="en-US" sz="3300" b="1"/>
              <a:t>pigeonhole principle</a:t>
            </a:r>
            <a:r>
              <a:rPr lang="en-US" sz="3300"/>
              <a:t>,</a:t>
            </a:r>
            <a:br>
              <a:rPr lang="en-US" sz="3300"/>
            </a:br>
            <a:r>
              <a:rPr lang="en-US" sz="3300"/>
              <a:t>most islands will not be crowded.</a:t>
            </a:r>
          </a:p>
          <a:p>
            <a:pPr marL="632695" indent="-518408" algn="l" rtl="0"/>
            <a:r>
              <a:rPr lang="en-US" sz="3300"/>
              <a:t>Hence, most agents will recover </a:t>
            </a:r>
            <a:br>
              <a:rPr lang="en-US" sz="3300"/>
            </a:br>
            <a:r>
              <a:rPr lang="en-US" sz="3300"/>
              <a:t>a significant piece of their previous plot.</a:t>
            </a:r>
          </a:p>
          <a:p>
            <a:pPr marL="114287" indent="0" algn="l" rtl="0">
              <a:buNone/>
            </a:pPr>
            <a:r>
              <a:rPr lang="en-US" sz="3300" b="1"/>
              <a:t>Interpretation</a:t>
            </a:r>
            <a:r>
              <a:rPr lang="en-US" sz="3300"/>
              <a:t>: a procedure for land-reform.</a:t>
            </a:r>
          </a:p>
        </p:txBody>
      </p:sp>
      <p:pic>
        <p:nvPicPr>
          <p:cNvPr id="7" name="Picture 6" descr="F:\Dropbox\landppt\cake_5775_biu_ariel\800px-PikiWiki_Israel_32635_Religion_in_Israe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747" y="3654521"/>
            <a:ext cx="2027189" cy="196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913716" y="1248629"/>
            <a:ext cx="2177249" cy="1673386"/>
            <a:chOff x="7621892" y="1376382"/>
            <a:chExt cx="2400266" cy="1844598"/>
          </a:xfrm>
        </p:grpSpPr>
        <p:pic>
          <p:nvPicPr>
            <p:cNvPr id="10" name="Picture 2 1" descr="F:\Dropbox\biu\Fernando_noronha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892" y="1376382"/>
              <a:ext cx="2400266" cy="18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7922334" y="1835621"/>
              <a:ext cx="466895" cy="3857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l" rtl="0"/>
              <a:r>
                <a:rPr lang="en-US" b="1" smtClean="0">
                  <a:solidFill>
                    <a:srgbClr val="FFFF00"/>
                  </a:solidFill>
                </a:rPr>
                <a:t>X</a:t>
              </a:r>
              <a:r>
                <a:rPr lang="en-US" b="1" baseline="-25000" smtClean="0">
                  <a:solidFill>
                    <a:srgbClr val="FFFF00"/>
                  </a:solidFill>
                </a:rPr>
                <a:t>1</a:t>
              </a:r>
              <a:endParaRPr lang="he-IL" b="1" baseline="-25000">
                <a:solidFill>
                  <a:srgbClr val="FFFF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928744" y="1830410"/>
              <a:ext cx="466895" cy="3857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l" rtl="0"/>
              <a:r>
                <a:rPr lang="en-US" b="1" smtClean="0">
                  <a:solidFill>
                    <a:srgbClr val="FFFF00"/>
                  </a:solidFill>
                </a:rPr>
                <a:t>X</a:t>
              </a:r>
              <a:r>
                <a:rPr lang="en-US" b="1" baseline="-25000" smtClean="0">
                  <a:solidFill>
                    <a:srgbClr val="FFFF00"/>
                  </a:solidFill>
                </a:rPr>
                <a:t>2</a:t>
              </a:r>
              <a:endParaRPr lang="he-IL" b="1" baseline="-25000">
                <a:solidFill>
                  <a:srgbClr val="FFFF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515928" y="2282944"/>
              <a:ext cx="466895" cy="3857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l" rtl="0"/>
              <a:r>
                <a:rPr lang="en-US" b="1" smtClean="0">
                  <a:solidFill>
                    <a:srgbClr val="FFFF00"/>
                  </a:solidFill>
                </a:rPr>
                <a:t>X</a:t>
              </a:r>
              <a:r>
                <a:rPr lang="en-US" b="1" baseline="-25000" smtClean="0">
                  <a:solidFill>
                    <a:srgbClr val="FFFF00"/>
                  </a:solidFill>
                </a:rPr>
                <a:t>3</a:t>
              </a:r>
              <a:endParaRPr lang="he-IL" b="1" baseline="-25000">
                <a:solidFill>
                  <a:srgbClr val="FFFF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092415" y="2835205"/>
              <a:ext cx="477498" cy="3857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l" rtl="0"/>
              <a:r>
                <a:rPr lang="en-US" b="1" smtClean="0">
                  <a:solidFill>
                    <a:srgbClr val="FFFF00"/>
                  </a:solidFill>
                </a:rPr>
                <a:t>X</a:t>
              </a:r>
              <a:r>
                <a:rPr lang="en-US" b="1" baseline="-25000" smtClean="0">
                  <a:solidFill>
                    <a:srgbClr val="FFFF00"/>
                  </a:solidFill>
                </a:rPr>
                <a:t>n</a:t>
              </a:r>
              <a:endParaRPr lang="he-IL" b="1" baseline="-2500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078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3"/>
              <p:cNvSpPr txBox="1">
                <a:spLocks/>
              </p:cNvSpPr>
              <p:nvPr/>
            </p:nvSpPr>
            <p:spPr bwMode="auto">
              <a:xfrm>
                <a:off x="4356100" y="1985963"/>
                <a:ext cx="4787900" cy="43926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228600" algn="r" rtl="1" eaLnBrk="0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400">
                    <a:solidFill>
                      <a:schemeClr val="tx2"/>
                    </a:solidFill>
                    <a:latin typeface="Tw Cen MT" pitchFamily="34" charset="0"/>
                  </a:defRPr>
                </a:lvl1pPr>
                <a:lvl2pPr marL="639763" indent="-228600" algn="r" rtl="1" eaLnBrk="0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>
                    <a:solidFill>
                      <a:schemeClr val="tx2"/>
                    </a:solidFill>
                    <a:latin typeface="Tw Cen MT" pitchFamily="34" charset="0"/>
                  </a:defRPr>
                </a:lvl2pPr>
                <a:lvl3pPr marL="914400" algn="r" rtl="1" eaLnBrk="0">
                  <a:spcBef>
                    <a:spcPct val="20000"/>
                  </a:spcBef>
                  <a:buClr>
                    <a:srgbClr val="B5AE53"/>
                  </a:buClr>
                  <a:buFont typeface="Arial" pitchFamily="34" charset="0"/>
                  <a:buChar char="•"/>
                  <a:defRPr>
                    <a:solidFill>
                      <a:schemeClr val="tx2"/>
                    </a:solidFill>
                    <a:latin typeface="Tw Cen MT" pitchFamily="34" charset="0"/>
                  </a:defRPr>
                </a:lvl3pPr>
                <a:lvl4pPr marL="1279525" algn="r" rtl="1" eaLnBrk="0">
                  <a:spcBef>
                    <a:spcPct val="20000"/>
                  </a:spcBef>
                  <a:buClr>
                    <a:srgbClr val="848058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4pPr>
                <a:lvl5pPr marL="1554163" algn="r" rtl="1" eaLnBrk="0">
                  <a:spcBef>
                    <a:spcPct val="20000"/>
                  </a:spcBef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5pPr>
                <a:lvl6pPr marL="20113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6pPr>
                <a:lvl7pPr marL="24685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7pPr>
                <a:lvl8pPr marL="29257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8pPr>
                <a:lvl9pPr marL="3382963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8B54D"/>
                  </a:buClr>
                  <a:buFont typeface="Arial" pitchFamily="34" charset="0"/>
                  <a:buChar char="•"/>
                  <a:defRPr sz="1600">
                    <a:solidFill>
                      <a:schemeClr val="tx2"/>
                    </a:solidFill>
                    <a:latin typeface="Tw Cen MT" pitchFamily="34" charset="0"/>
                  </a:defRPr>
                </a:lvl9pPr>
              </a:lstStyle>
              <a:p>
                <a:pPr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 smtClean="0">
                    <a:solidFill>
                      <a:schemeClr val="tx1"/>
                    </a:solidFill>
                    <a:latin typeface="+mn-lt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  <m:r>
                      <a:rPr lang="en-US" sz="32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he-IL" sz="3200" smtClean="0">
                    <a:solidFill>
                      <a:schemeClr val="tx1"/>
                    </a:solidFill>
                    <a:latin typeface="+mn-lt"/>
                  </a:rPr>
                  <a:t> is large, each </a:t>
                </a:r>
                <a:r>
                  <a:rPr lang="en-US" altLang="he-IL" sz="3200">
                    <a:solidFill>
                      <a:schemeClr val="tx1"/>
                    </a:solidFill>
                    <a:latin typeface="+mn-lt"/>
                  </a:rPr>
                  <a:t>person receives a “</a:t>
                </a:r>
                <a:r>
                  <a:rPr lang="en-US" sz="3200" b="1">
                    <a:latin typeface="+mn-lt"/>
                  </a:rPr>
                  <a:t>Spaghetti</a:t>
                </a:r>
                <a:r>
                  <a:rPr lang="en-US" sz="3200">
                    <a:solidFill>
                      <a:schemeClr val="tx1"/>
                    </a:solidFill>
                    <a:latin typeface="+mn-lt"/>
                  </a:rPr>
                  <a:t>” piece.</a:t>
                </a:r>
                <a:endParaRPr lang="en-US" sz="3200" b="1">
                  <a:latin typeface="+mn-lt"/>
                </a:endParaRPr>
              </a:p>
              <a:p>
                <a:pPr algn="l" defTabSz="914400" rtl="0" eaLnBrk="1" hangingPunct="1">
                  <a:lnSpc>
                    <a:spcPct val="100000"/>
                  </a:lnSpc>
                  <a:buSzTx/>
                </a:pPr>
                <a:r>
                  <a:rPr lang="en-US" altLang="he-IL" sz="3200" smtClean="0">
                    <a:solidFill>
                      <a:schemeClr val="tx1"/>
                    </a:solidFill>
                    <a:latin typeface="+mn-lt"/>
                  </a:rPr>
                  <a:t>For </a:t>
                </a:r>
                <a:r>
                  <a:rPr lang="en-US" altLang="he-IL" sz="3200">
                    <a:solidFill>
                      <a:schemeClr val="tx1"/>
                    </a:solidFill>
                    <a:latin typeface="+mn-lt"/>
                  </a:rPr>
                  <a:t>every person playing by the rules: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200" i="1">
                        <a:solidFill>
                          <a:schemeClr val="tx1"/>
                        </a:solidFill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US" sz="3200" b="1">
                        <a:solidFill>
                          <a:schemeClr val="tx1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US" sz="3200" b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0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6100" y="1985963"/>
                <a:ext cx="4787900" cy="4392612"/>
              </a:xfrm>
              <a:prstGeom prst="rect">
                <a:avLst/>
              </a:prstGeom>
              <a:blipFill rotWithShape="1">
                <a:blip r:embed="rId4"/>
                <a:stretch>
                  <a:fillRect l="-510" t="-1667" r="-51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292080" y="857658"/>
            <a:ext cx="3663182" cy="49308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i="1" smtClean="0">
                <a:solidFill>
                  <a:schemeClr val="tx1"/>
                </a:solidFill>
              </a:rPr>
              <a:t>(Even and Paz, 1984)</a:t>
            </a:r>
            <a:endParaRPr lang="he-IL" sz="2800" i="1">
              <a:solidFill>
                <a:schemeClr val="tx1"/>
              </a:solidFill>
            </a:endParaRP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0" y="3412"/>
            <a:ext cx="9144000" cy="720080"/>
          </a:xfrm>
        </p:spPr>
        <p:txBody>
          <a:bodyPr/>
          <a:lstStyle/>
          <a:p>
            <a:r>
              <a:rPr lang="en-US" smtClean="0"/>
              <a:t>Fair Division of a </a:t>
            </a:r>
            <a:r>
              <a:rPr lang="en-US" smtClean="0">
                <a:solidFill>
                  <a:srgbClr val="C00000"/>
                </a:solidFill>
              </a:rPr>
              <a:t>Cake</a:t>
            </a:r>
            <a:r>
              <a:rPr lang="en-US" smtClean="0"/>
              <a:t>: n people</a:t>
            </a:r>
            <a:endParaRPr lang="he-IL">
              <a:solidFill>
                <a:srgbClr val="C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8560" y="1657701"/>
            <a:ext cx="3960812" cy="4751388"/>
            <a:chOff x="378560" y="1657701"/>
            <a:chExt cx="3960812" cy="4751388"/>
          </a:xfrm>
        </p:grpSpPr>
        <p:sp>
          <p:nvSpPr>
            <p:cNvPr id="48" name="Rectangle 47"/>
            <p:cNvSpPr/>
            <p:nvPr/>
          </p:nvSpPr>
          <p:spPr>
            <a:xfrm>
              <a:off x="378560" y="1657701"/>
              <a:ext cx="3960812" cy="475138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>
                <a:defRPr/>
              </a:pPr>
              <a:endParaRPr lang="he-IL"/>
            </a:p>
          </p:txBody>
        </p:sp>
        <p:grpSp>
          <p:nvGrpSpPr>
            <p:cNvPr id="50" name="Group 49"/>
            <p:cNvGrpSpPr>
              <a:grpSpLocks/>
            </p:cNvGrpSpPr>
            <p:nvPr/>
          </p:nvGrpSpPr>
          <p:grpSpPr bwMode="auto">
            <a:xfrm>
              <a:off x="1323571" y="1657701"/>
              <a:ext cx="1005531" cy="4705350"/>
              <a:chOff x="251520" y="1830218"/>
              <a:chExt cx="3816424" cy="4392488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539393" y="1830218"/>
                <a:ext cx="0" cy="4392488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827266" y="1830218"/>
                <a:ext cx="0" cy="4392488"/>
              </a:xfrm>
              <a:prstGeom prst="line">
                <a:avLst/>
              </a:prstGeom>
              <a:ln w="63500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1259917" y="1830218"/>
                <a:ext cx="0" cy="4392488"/>
              </a:xfrm>
              <a:prstGeom prst="line">
                <a:avLst/>
              </a:prstGeom>
              <a:ln w="6350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475402" y="1830218"/>
                <a:ext cx="0" cy="4392488"/>
              </a:xfrm>
              <a:prstGeom prst="line">
                <a:avLst/>
              </a:prstGeom>
              <a:ln w="63500">
                <a:solidFill>
                  <a:srgbClr val="7030A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908054" y="1830218"/>
                <a:ext cx="0" cy="4392488"/>
              </a:xfrm>
              <a:prstGeom prst="line">
                <a:avLst/>
              </a:prstGeom>
              <a:ln w="63500">
                <a:solidFill>
                  <a:srgbClr val="C0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2195926" y="1830218"/>
                <a:ext cx="0" cy="4392488"/>
              </a:xfrm>
              <a:prstGeom prst="line">
                <a:avLst/>
              </a:prstGeom>
              <a:ln w="63500">
                <a:solidFill>
                  <a:srgbClr val="00206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2773357" y="1830218"/>
                <a:ext cx="0" cy="4392488"/>
              </a:xfrm>
              <a:prstGeom prst="line">
                <a:avLst/>
              </a:prstGeom>
              <a:ln w="63500">
                <a:solidFill>
                  <a:srgbClr val="00B0F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3131935" y="1830218"/>
                <a:ext cx="0" cy="4392488"/>
              </a:xfrm>
              <a:prstGeom prst="line">
                <a:avLst/>
              </a:prstGeom>
              <a:ln w="63500">
                <a:solidFill>
                  <a:schemeClr val="accent5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3707682" y="1830218"/>
                <a:ext cx="0" cy="4392488"/>
              </a:xfrm>
              <a:prstGeom prst="line">
                <a:avLst/>
              </a:prstGeom>
              <a:ln w="63500">
                <a:solidFill>
                  <a:srgbClr val="92D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4067944" y="1830218"/>
                <a:ext cx="0" cy="4392488"/>
              </a:xfrm>
              <a:prstGeom prst="line">
                <a:avLst/>
              </a:prstGeom>
              <a:ln w="63500">
                <a:solidFill>
                  <a:srgbClr val="FFFF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251520" y="1830218"/>
                <a:ext cx="0" cy="4392488"/>
              </a:xfrm>
              <a:prstGeom prst="line">
                <a:avLst/>
              </a:prstGeom>
              <a:ln w="63500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>
              <a:grpSpLocks/>
            </p:cNvGrpSpPr>
            <p:nvPr/>
          </p:nvGrpSpPr>
          <p:grpSpPr bwMode="auto">
            <a:xfrm rot="10800000">
              <a:off x="422295" y="1680720"/>
              <a:ext cx="1030478" cy="4705350"/>
              <a:chOff x="251520" y="1830218"/>
              <a:chExt cx="3816424" cy="4392488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>
                <a:off x="539393" y="1830218"/>
                <a:ext cx="0" cy="4392488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827266" y="1830218"/>
                <a:ext cx="0" cy="4392488"/>
              </a:xfrm>
              <a:prstGeom prst="line">
                <a:avLst/>
              </a:prstGeom>
              <a:ln w="63500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1259917" y="1830218"/>
                <a:ext cx="0" cy="4392488"/>
              </a:xfrm>
              <a:prstGeom prst="line">
                <a:avLst/>
              </a:prstGeom>
              <a:ln w="6350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1475402" y="1830218"/>
                <a:ext cx="0" cy="4392488"/>
              </a:xfrm>
              <a:prstGeom prst="line">
                <a:avLst/>
              </a:prstGeom>
              <a:ln w="63500">
                <a:solidFill>
                  <a:srgbClr val="7030A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1908054" y="1830218"/>
                <a:ext cx="0" cy="4392488"/>
              </a:xfrm>
              <a:prstGeom prst="line">
                <a:avLst/>
              </a:prstGeom>
              <a:ln w="63500">
                <a:solidFill>
                  <a:srgbClr val="C0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2195926" y="1830218"/>
                <a:ext cx="0" cy="4392488"/>
              </a:xfrm>
              <a:prstGeom prst="line">
                <a:avLst/>
              </a:prstGeom>
              <a:ln w="63500">
                <a:solidFill>
                  <a:srgbClr val="00206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2773357" y="1830218"/>
                <a:ext cx="0" cy="4392488"/>
              </a:xfrm>
              <a:prstGeom prst="line">
                <a:avLst/>
              </a:prstGeom>
              <a:ln w="63500">
                <a:solidFill>
                  <a:srgbClr val="00B0F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3131935" y="1830218"/>
                <a:ext cx="0" cy="4392488"/>
              </a:xfrm>
              <a:prstGeom prst="line">
                <a:avLst/>
              </a:prstGeom>
              <a:ln w="63500">
                <a:solidFill>
                  <a:schemeClr val="accent5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3707682" y="1830218"/>
                <a:ext cx="0" cy="4392488"/>
              </a:xfrm>
              <a:prstGeom prst="line">
                <a:avLst/>
              </a:prstGeom>
              <a:ln w="63500">
                <a:solidFill>
                  <a:srgbClr val="92D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4067944" y="1830218"/>
                <a:ext cx="0" cy="4392488"/>
              </a:xfrm>
              <a:prstGeom prst="line">
                <a:avLst/>
              </a:prstGeom>
              <a:ln w="63500">
                <a:solidFill>
                  <a:srgbClr val="FFFF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251520" y="1830218"/>
                <a:ext cx="0" cy="4392488"/>
              </a:xfrm>
              <a:prstGeom prst="line">
                <a:avLst/>
              </a:prstGeom>
              <a:ln w="63500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/>
            <p:cNvGrpSpPr>
              <a:grpSpLocks/>
            </p:cNvGrpSpPr>
            <p:nvPr/>
          </p:nvGrpSpPr>
          <p:grpSpPr bwMode="auto">
            <a:xfrm>
              <a:off x="2188383" y="1680720"/>
              <a:ext cx="1005531" cy="4705350"/>
              <a:chOff x="251520" y="1830218"/>
              <a:chExt cx="3816424" cy="4392488"/>
            </a:xfrm>
          </p:grpSpPr>
          <p:cxnSp>
            <p:nvCxnSpPr>
              <p:cNvPr id="88" name="Straight Connector 87"/>
              <p:cNvCxnSpPr/>
              <p:nvPr/>
            </p:nvCxnSpPr>
            <p:spPr>
              <a:xfrm>
                <a:off x="539393" y="1830218"/>
                <a:ext cx="0" cy="4392488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827266" y="1830218"/>
                <a:ext cx="0" cy="4392488"/>
              </a:xfrm>
              <a:prstGeom prst="line">
                <a:avLst/>
              </a:prstGeom>
              <a:ln w="63500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59917" y="1830218"/>
                <a:ext cx="0" cy="4392488"/>
              </a:xfrm>
              <a:prstGeom prst="line">
                <a:avLst/>
              </a:prstGeom>
              <a:ln w="6350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475402" y="1830218"/>
                <a:ext cx="0" cy="4392488"/>
              </a:xfrm>
              <a:prstGeom prst="line">
                <a:avLst/>
              </a:prstGeom>
              <a:ln w="63500">
                <a:solidFill>
                  <a:srgbClr val="7030A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908054" y="1830218"/>
                <a:ext cx="0" cy="4392488"/>
              </a:xfrm>
              <a:prstGeom prst="line">
                <a:avLst/>
              </a:prstGeom>
              <a:ln w="63500">
                <a:solidFill>
                  <a:srgbClr val="C0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195926" y="1830218"/>
                <a:ext cx="0" cy="4392488"/>
              </a:xfrm>
              <a:prstGeom prst="line">
                <a:avLst/>
              </a:prstGeom>
              <a:ln w="63500">
                <a:solidFill>
                  <a:srgbClr val="00206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773357" y="1830218"/>
                <a:ext cx="0" cy="4392488"/>
              </a:xfrm>
              <a:prstGeom prst="line">
                <a:avLst/>
              </a:prstGeom>
              <a:ln w="63500">
                <a:solidFill>
                  <a:srgbClr val="00B0F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3131935" y="1830218"/>
                <a:ext cx="0" cy="4392488"/>
              </a:xfrm>
              <a:prstGeom prst="line">
                <a:avLst/>
              </a:prstGeom>
              <a:ln w="63500">
                <a:solidFill>
                  <a:schemeClr val="accent5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707682" y="1830218"/>
                <a:ext cx="0" cy="4392488"/>
              </a:xfrm>
              <a:prstGeom prst="line">
                <a:avLst/>
              </a:prstGeom>
              <a:ln w="63500">
                <a:solidFill>
                  <a:srgbClr val="92D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4067944" y="1830218"/>
                <a:ext cx="0" cy="4392488"/>
              </a:xfrm>
              <a:prstGeom prst="line">
                <a:avLst/>
              </a:prstGeom>
              <a:ln w="63500">
                <a:solidFill>
                  <a:srgbClr val="FFFF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251520" y="1830218"/>
                <a:ext cx="0" cy="4392488"/>
              </a:xfrm>
              <a:prstGeom prst="line">
                <a:avLst/>
              </a:prstGeom>
              <a:ln w="63500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/>
            <p:cNvGrpSpPr>
              <a:grpSpLocks/>
            </p:cNvGrpSpPr>
            <p:nvPr/>
          </p:nvGrpSpPr>
          <p:grpSpPr bwMode="auto">
            <a:xfrm>
              <a:off x="3259903" y="1680720"/>
              <a:ext cx="1005531" cy="4705350"/>
              <a:chOff x="251520" y="1830218"/>
              <a:chExt cx="3816424" cy="4392488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>
                <a:off x="539393" y="1830218"/>
                <a:ext cx="0" cy="4392488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827266" y="1830218"/>
                <a:ext cx="0" cy="4392488"/>
              </a:xfrm>
              <a:prstGeom prst="line">
                <a:avLst/>
              </a:prstGeom>
              <a:ln w="63500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1259917" y="1830218"/>
                <a:ext cx="0" cy="4392488"/>
              </a:xfrm>
              <a:prstGeom prst="line">
                <a:avLst/>
              </a:prstGeom>
              <a:ln w="6350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1475402" y="1830218"/>
                <a:ext cx="0" cy="4392488"/>
              </a:xfrm>
              <a:prstGeom prst="line">
                <a:avLst/>
              </a:prstGeom>
              <a:ln w="63500">
                <a:solidFill>
                  <a:srgbClr val="7030A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1908054" y="1830218"/>
                <a:ext cx="0" cy="4392488"/>
              </a:xfrm>
              <a:prstGeom prst="line">
                <a:avLst/>
              </a:prstGeom>
              <a:ln w="63500">
                <a:solidFill>
                  <a:srgbClr val="C0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2195926" y="1830218"/>
                <a:ext cx="0" cy="4392488"/>
              </a:xfrm>
              <a:prstGeom prst="line">
                <a:avLst/>
              </a:prstGeom>
              <a:ln w="63500">
                <a:solidFill>
                  <a:srgbClr val="00206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2773357" y="1830218"/>
                <a:ext cx="0" cy="4392488"/>
              </a:xfrm>
              <a:prstGeom prst="line">
                <a:avLst/>
              </a:prstGeom>
              <a:ln w="63500">
                <a:solidFill>
                  <a:srgbClr val="00B0F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3131935" y="1830218"/>
                <a:ext cx="0" cy="4392488"/>
              </a:xfrm>
              <a:prstGeom prst="line">
                <a:avLst/>
              </a:prstGeom>
              <a:ln w="63500">
                <a:solidFill>
                  <a:schemeClr val="accent5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3707682" y="1830218"/>
                <a:ext cx="0" cy="4392488"/>
              </a:xfrm>
              <a:prstGeom prst="line">
                <a:avLst/>
              </a:prstGeom>
              <a:ln w="63500">
                <a:solidFill>
                  <a:srgbClr val="92D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4067944" y="1830218"/>
                <a:ext cx="0" cy="4392488"/>
              </a:xfrm>
              <a:prstGeom prst="line">
                <a:avLst/>
              </a:prstGeom>
              <a:ln w="63500">
                <a:solidFill>
                  <a:srgbClr val="FFFF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251520" y="1830218"/>
                <a:ext cx="0" cy="4392488"/>
              </a:xfrm>
              <a:prstGeom prst="line">
                <a:avLst/>
              </a:prstGeom>
              <a:ln w="63500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01395153"/>
      </p:ext>
    </p:extLst>
  </p:cSld>
  <p:clrMapOvr>
    <a:masterClrMapping/>
  </p:clrMapOvr>
  <p:transition spd="slow" advTm="1109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998" y="358755"/>
            <a:ext cx="8360639" cy="990600"/>
          </a:xfrm>
        </p:spPr>
        <p:txBody>
          <a:bodyPr>
            <a:normAutofit/>
          </a:bodyPr>
          <a:lstStyle/>
          <a:p>
            <a:pPr rtl="0">
              <a:buNone/>
            </a:pPr>
            <a:r>
              <a:rPr lang="en-US" smtClean="0"/>
              <a:t>1. Allocation Completion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0410" y="1142648"/>
            <a:ext cx="5160081" cy="5487245"/>
          </a:xfrm>
        </p:spPr>
        <p:txBody>
          <a:bodyPr>
            <a:normAutofit/>
          </a:bodyPr>
          <a:lstStyle/>
          <a:p>
            <a:pPr marL="580854" indent="-466567" algn="l" rtl="0">
              <a:buFont typeface="+mj-lt"/>
              <a:buAutoNum type="arabicPeriod"/>
            </a:pPr>
            <a:r>
              <a:rPr lang="en-US" sz="2500" b="1"/>
              <a:t>Intervals</a:t>
            </a:r>
            <a:r>
              <a:rPr lang="en-US" sz="2500"/>
              <a:t>: There is always a utilitarian division where all cake is divided.       </a:t>
            </a:r>
            <a:r>
              <a:rPr lang="en-US" sz="25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500"/>
              <a:t> pieces.</a:t>
            </a:r>
            <a:br>
              <a:rPr lang="en-US" sz="2500"/>
            </a:br>
            <a:r>
              <a:rPr lang="en-US" sz="2500" b="1"/>
              <a:t>Rectangles/Convex pieces</a:t>
            </a:r>
            <a:r>
              <a:rPr lang="en-US" sz="2500"/>
              <a:t>: it is possible that in the utilitarian division, not all cake is divided!</a:t>
            </a:r>
            <a:br>
              <a:rPr lang="en-US" sz="2500"/>
            </a:br>
            <a:r>
              <a:rPr lang="en-US" sz="2500"/>
              <a:t>In this case, the division should be completed.</a:t>
            </a:r>
          </a:p>
          <a:p>
            <a:pPr marL="580854" indent="-466567" algn="l" rtl="0">
              <a:buFont typeface="+mj-lt"/>
              <a:buAutoNum type="arabicPeriod"/>
            </a:pPr>
            <a:r>
              <a:rPr lang="en-US" sz="2500" b="1"/>
              <a:t>Rectangles</a:t>
            </a:r>
            <a:r>
              <a:rPr lang="en-US" sz="2500"/>
              <a:t>: A complete partition with 2</a:t>
            </a:r>
            <a:r>
              <a:rPr lang="en-US" sz="2500" i="1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500"/>
              <a:t>pieces exists.</a:t>
            </a:r>
          </a:p>
          <a:p>
            <a:pPr marL="580854" indent="-466567" algn="l" rtl="0">
              <a:buFont typeface="+mj-lt"/>
              <a:buAutoNum type="arabicPeriod"/>
            </a:pPr>
            <a:r>
              <a:rPr lang="en-US" sz="2500" b="1"/>
              <a:t>Convex</a:t>
            </a:r>
            <a:r>
              <a:rPr lang="en-US" sz="2500"/>
              <a:t>: A complete partition with 3</a:t>
            </a:r>
            <a:r>
              <a:rPr lang="en-US" sz="2500" i="1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500"/>
              <a:t> pieces exists.</a:t>
            </a:r>
          </a:p>
        </p:txBody>
      </p:sp>
      <p:pic>
        <p:nvPicPr>
          <p:cNvPr id="5122" name="Picture 2" descr="F:\Dropbox\papers\RedivisionToppings\holes-rect-wors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303" y="162782"/>
            <a:ext cx="4224093" cy="367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F:\Dropbox\papers\RedivisionToppings\holes-convex-wors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315" y="3559648"/>
            <a:ext cx="4049685" cy="349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00889" y="554728"/>
            <a:ext cx="406357" cy="341391"/>
          </a:xfrm>
          <a:prstGeom prst="rect">
            <a:avLst/>
          </a:prstGeom>
          <a:noFill/>
        </p:spPr>
        <p:txBody>
          <a:bodyPr wrap="none" lIns="82945" tIns="41473" rIns="82945" bIns="41473" rtlCol="1">
            <a:spAutoFit/>
          </a:bodyPr>
          <a:lstStyle/>
          <a:p>
            <a:pPr algn="l" rtl="0"/>
            <a:r>
              <a:rPr lang="en-US" b="1" smtClean="0">
                <a:solidFill>
                  <a:srgbClr val="00B050"/>
                </a:solidFill>
              </a:rPr>
              <a:t>X</a:t>
            </a:r>
            <a:r>
              <a:rPr lang="en-US" b="1" baseline="-25000" smtClean="0">
                <a:solidFill>
                  <a:srgbClr val="00B050"/>
                </a:solidFill>
              </a:rPr>
              <a:t>1</a:t>
            </a:r>
            <a:endParaRPr lang="he-IL" b="1" baseline="-2500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11043" y="816026"/>
            <a:ext cx="406357" cy="341391"/>
          </a:xfrm>
          <a:prstGeom prst="rect">
            <a:avLst/>
          </a:prstGeom>
          <a:noFill/>
        </p:spPr>
        <p:txBody>
          <a:bodyPr wrap="none" lIns="82945" tIns="41473" rIns="82945" bIns="41473" rtlCol="1">
            <a:spAutoFit/>
          </a:bodyPr>
          <a:lstStyle/>
          <a:p>
            <a:pPr algn="l" rtl="0"/>
            <a:r>
              <a:rPr lang="en-US" b="1" smtClean="0">
                <a:solidFill>
                  <a:srgbClr val="00B050"/>
                </a:solidFill>
              </a:rPr>
              <a:t>X</a:t>
            </a:r>
            <a:r>
              <a:rPr lang="en-US" b="1" baseline="-25000" smtClean="0">
                <a:solidFill>
                  <a:srgbClr val="00B050"/>
                </a:solidFill>
              </a:rPr>
              <a:t>2</a:t>
            </a:r>
            <a:endParaRPr lang="he-IL" b="1" baseline="-2500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41922" y="3037054"/>
            <a:ext cx="415976" cy="341391"/>
          </a:xfrm>
          <a:prstGeom prst="rect">
            <a:avLst/>
          </a:prstGeom>
          <a:noFill/>
        </p:spPr>
        <p:txBody>
          <a:bodyPr wrap="none" lIns="82945" tIns="41473" rIns="82945" bIns="41473" rtlCol="1">
            <a:spAutoFit/>
          </a:bodyPr>
          <a:lstStyle/>
          <a:p>
            <a:pPr algn="l" rtl="0"/>
            <a:r>
              <a:rPr lang="en-US" b="1" smtClean="0">
                <a:solidFill>
                  <a:srgbClr val="00B050"/>
                </a:solidFill>
              </a:rPr>
              <a:t>X</a:t>
            </a:r>
            <a:r>
              <a:rPr lang="en-US" b="1" baseline="-25000" smtClean="0">
                <a:solidFill>
                  <a:srgbClr val="00B050"/>
                </a:solidFill>
              </a:rPr>
              <a:t>n</a:t>
            </a:r>
            <a:endParaRPr lang="he-IL" b="1" baseline="-2500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86444" y="4437312"/>
            <a:ext cx="406357" cy="341391"/>
          </a:xfrm>
          <a:prstGeom prst="rect">
            <a:avLst/>
          </a:prstGeom>
          <a:noFill/>
        </p:spPr>
        <p:txBody>
          <a:bodyPr wrap="none" lIns="82945" tIns="41473" rIns="82945" bIns="41473" rtlCol="1">
            <a:spAutoFit/>
          </a:bodyPr>
          <a:lstStyle/>
          <a:p>
            <a:pPr algn="l" rtl="0"/>
            <a:r>
              <a:rPr lang="en-US" b="1" smtClean="0">
                <a:solidFill>
                  <a:srgbClr val="00B050"/>
                </a:solidFill>
              </a:rPr>
              <a:t>X</a:t>
            </a:r>
            <a:r>
              <a:rPr lang="en-US" b="1" baseline="-25000" smtClean="0">
                <a:solidFill>
                  <a:srgbClr val="00B050"/>
                </a:solidFill>
              </a:rPr>
              <a:t>1</a:t>
            </a:r>
            <a:endParaRPr lang="he-IL" b="1" baseline="-2500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45665" y="4425177"/>
            <a:ext cx="406357" cy="341391"/>
          </a:xfrm>
          <a:prstGeom prst="rect">
            <a:avLst/>
          </a:prstGeom>
          <a:noFill/>
        </p:spPr>
        <p:txBody>
          <a:bodyPr wrap="none" lIns="82945" tIns="41473" rIns="82945" bIns="41473" rtlCol="1">
            <a:spAutoFit/>
          </a:bodyPr>
          <a:lstStyle/>
          <a:p>
            <a:pPr algn="l" rtl="0"/>
            <a:r>
              <a:rPr lang="en-US" b="1" smtClean="0">
                <a:solidFill>
                  <a:srgbClr val="00B050"/>
                </a:solidFill>
              </a:rPr>
              <a:t>X</a:t>
            </a:r>
            <a:r>
              <a:rPr lang="en-US" b="1" baseline="-25000" smtClean="0">
                <a:solidFill>
                  <a:srgbClr val="00B050"/>
                </a:solidFill>
              </a:rPr>
              <a:t>2</a:t>
            </a:r>
            <a:endParaRPr lang="he-IL" b="1" baseline="-2500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60415" y="5519379"/>
            <a:ext cx="415976" cy="341391"/>
          </a:xfrm>
          <a:prstGeom prst="rect">
            <a:avLst/>
          </a:prstGeom>
          <a:noFill/>
        </p:spPr>
        <p:txBody>
          <a:bodyPr wrap="none" lIns="82945" tIns="41473" rIns="82945" bIns="41473" rtlCol="1">
            <a:spAutoFit/>
          </a:bodyPr>
          <a:lstStyle/>
          <a:p>
            <a:pPr algn="l" rtl="0"/>
            <a:r>
              <a:rPr lang="en-US" b="1" smtClean="0">
                <a:solidFill>
                  <a:srgbClr val="00B050"/>
                </a:solidFill>
              </a:rPr>
              <a:t>X</a:t>
            </a:r>
            <a:r>
              <a:rPr lang="en-US" b="1" baseline="-25000" smtClean="0">
                <a:solidFill>
                  <a:srgbClr val="00B050"/>
                </a:solidFill>
              </a:rPr>
              <a:t>n</a:t>
            </a:r>
            <a:endParaRPr lang="he-IL" b="1" baseline="-250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40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/>
              <a:t>.  </a:t>
            </a:r>
            <a:r>
              <a:rPr lang="en-US" smtClean="0"/>
              <a:t>Redivision+Geometry - procedure</a:t>
            </a:r>
            <a:endParaRPr lang="he-IL" dirty="0"/>
          </a:p>
        </p:txBody>
      </p:sp>
      <p:sp>
        <p:nvSpPr>
          <p:cNvPr id="16" name="Content Placeholder 4"/>
          <p:cNvSpPr>
            <a:spLocks noGrp="1"/>
          </p:cNvSpPr>
          <p:nvPr>
            <p:ph idx="1"/>
          </p:nvPr>
        </p:nvSpPr>
        <p:spPr>
          <a:xfrm>
            <a:off x="130410" y="1142648"/>
            <a:ext cx="8935745" cy="5487245"/>
          </a:xfrm>
        </p:spPr>
        <p:txBody>
          <a:bodyPr>
            <a:normAutofit/>
          </a:bodyPr>
          <a:lstStyle/>
          <a:p>
            <a:pPr marL="114287" indent="0" algn="l" rtl="0">
              <a:buNone/>
            </a:pPr>
            <a:endParaRPr lang="en-US" sz="2900"/>
          </a:p>
          <a:p>
            <a:pPr marL="114287" indent="0" algn="l" rtl="0">
              <a:buNone/>
            </a:pPr>
            <a:r>
              <a:rPr lang="en-US" sz="2900"/>
              <a:t>INPUT: </a:t>
            </a:r>
            <a:r>
              <a:rPr lang="en-US" sz="29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900"/>
              <a:t> agents, </a:t>
            </a:r>
            <a:r>
              <a:rPr lang="en-US" sz="2900" i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900"/>
              <a:t> islands  </a:t>
            </a:r>
            <a:br>
              <a:rPr lang="en-US" sz="2900"/>
            </a:br>
            <a:r>
              <a:rPr lang="en-US" sz="2900"/>
              <a:t>            (here:  </a:t>
            </a:r>
            <a:r>
              <a:rPr lang="en-US" sz="2900" i="1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sz="29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≤ n</a:t>
            </a:r>
            <a:r>
              <a:rPr lang="en-US" sz="2900" smtClean="0"/>
              <a:t>).</a:t>
            </a:r>
            <a:endParaRPr lang="en-US" sz="2900"/>
          </a:p>
          <a:p>
            <a:pPr marL="114287" indent="0" algn="l" rtl="0">
              <a:buNone/>
            </a:pPr>
            <a:endParaRPr lang="en-US" sz="2900"/>
          </a:p>
          <a:p>
            <a:pPr marL="114287" indent="0" algn="l" rtl="0">
              <a:buNone/>
            </a:pPr>
            <a:r>
              <a:rPr lang="en-US" sz="2900"/>
              <a:t>OUTPUT: A partition of the agents to </a:t>
            </a:r>
            <a:r>
              <a:rPr lang="en-US" sz="2900" i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900"/>
              <a:t> groups, </a:t>
            </a:r>
            <a:br>
              <a:rPr lang="en-US" sz="2900"/>
            </a:br>
            <a:r>
              <a:rPr lang="en-US" sz="2900"/>
              <a:t>                such that  for each agent  </a:t>
            </a:r>
            <a:r>
              <a:rPr lang="en-US" sz="29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900"/>
              <a:t>  in  group  </a:t>
            </a:r>
            <a:r>
              <a:rPr lang="en-US" sz="2900" i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900"/>
              <a:t>:</a:t>
            </a:r>
          </a:p>
          <a:p>
            <a:pPr marL="114287" indent="0" algn="l" rtl="0">
              <a:buNone/>
            </a:pPr>
            <a:endParaRPr lang="en-US" sz="2900"/>
          </a:p>
          <a:p>
            <a:pPr marL="114287" indent="0" algn="l" rtl="0">
              <a:buNone/>
            </a:pPr>
            <a:endParaRPr lang="en-US" sz="2900"/>
          </a:p>
          <a:p>
            <a:pPr marL="114287" indent="0" algn="l" rtl="0">
              <a:buNone/>
            </a:pPr>
            <a:r>
              <a:rPr lang="en-US" sz="2900"/>
              <a:t>USAGE: Divide the archipelago giving each agent</a:t>
            </a:r>
            <a:br>
              <a:rPr lang="en-US" sz="2900"/>
            </a:br>
            <a:r>
              <a:rPr lang="en-US" sz="2900"/>
              <a:t>   a piece in a single island, with value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913716" y="1248629"/>
            <a:ext cx="2177249" cy="1673386"/>
            <a:chOff x="7621892" y="1376382"/>
            <a:chExt cx="2400266" cy="1844598"/>
          </a:xfrm>
        </p:grpSpPr>
        <p:pic>
          <p:nvPicPr>
            <p:cNvPr id="18" name="Picture 2 1" descr="F:\Dropbox\biu\Fernando_noronha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892" y="1376382"/>
              <a:ext cx="2400266" cy="18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7922334" y="1835621"/>
              <a:ext cx="466895" cy="3857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l" rtl="0"/>
              <a:r>
                <a:rPr lang="en-US" b="1" smtClean="0">
                  <a:solidFill>
                    <a:srgbClr val="FFFF00"/>
                  </a:solidFill>
                </a:rPr>
                <a:t>X</a:t>
              </a:r>
              <a:r>
                <a:rPr lang="en-US" b="1" baseline="-25000" smtClean="0">
                  <a:solidFill>
                    <a:srgbClr val="FFFF00"/>
                  </a:solidFill>
                </a:rPr>
                <a:t>1</a:t>
              </a:r>
              <a:endParaRPr lang="he-IL" b="1" baseline="-25000">
                <a:solidFill>
                  <a:srgbClr val="FFFF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28744" y="1830410"/>
              <a:ext cx="466895" cy="3857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l" rtl="0"/>
              <a:r>
                <a:rPr lang="en-US" b="1" smtClean="0">
                  <a:solidFill>
                    <a:srgbClr val="FFFF00"/>
                  </a:solidFill>
                </a:rPr>
                <a:t>X</a:t>
              </a:r>
              <a:r>
                <a:rPr lang="en-US" b="1" baseline="-25000" smtClean="0">
                  <a:solidFill>
                    <a:srgbClr val="FFFF00"/>
                  </a:solidFill>
                </a:rPr>
                <a:t>2</a:t>
              </a:r>
              <a:endParaRPr lang="he-IL" b="1" baseline="-25000">
                <a:solidFill>
                  <a:srgbClr val="FFFF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515928" y="2282944"/>
              <a:ext cx="466895" cy="3857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l" rtl="0"/>
              <a:r>
                <a:rPr lang="en-US" b="1" smtClean="0">
                  <a:solidFill>
                    <a:srgbClr val="FFFF00"/>
                  </a:solidFill>
                </a:rPr>
                <a:t>X</a:t>
              </a:r>
              <a:r>
                <a:rPr lang="en-US" b="1" baseline="-25000" smtClean="0">
                  <a:solidFill>
                    <a:srgbClr val="FFFF00"/>
                  </a:solidFill>
                </a:rPr>
                <a:t>3</a:t>
              </a:r>
              <a:endParaRPr lang="he-IL" b="1" baseline="-25000">
                <a:solidFill>
                  <a:srgbClr val="FFFF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092415" y="2835205"/>
              <a:ext cx="477498" cy="3857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l" rtl="0"/>
              <a:r>
                <a:rPr lang="en-US" b="1" smtClean="0">
                  <a:solidFill>
                    <a:srgbClr val="FFFF00"/>
                  </a:solidFill>
                </a:rPr>
                <a:t>X</a:t>
              </a:r>
              <a:r>
                <a:rPr lang="en-US" b="1" baseline="-25000" smtClean="0">
                  <a:solidFill>
                    <a:srgbClr val="FFFF00"/>
                  </a:solidFill>
                </a:rPr>
                <a:t>n</a:t>
              </a:r>
              <a:endParaRPr lang="he-IL" b="1" baseline="-25000">
                <a:solidFill>
                  <a:srgbClr val="FFFF00"/>
                </a:solidFill>
              </a:endParaRPr>
            </a:p>
          </p:txBody>
        </p:sp>
      </p:grpSp>
      <p:pic>
        <p:nvPicPr>
          <p:cNvPr id="23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40" y="4278216"/>
            <a:ext cx="7332224" cy="76182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843" y="5857753"/>
            <a:ext cx="2194633" cy="7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3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/>
              <a:t>.  </a:t>
            </a:r>
            <a:r>
              <a:rPr lang="en-US" smtClean="0"/>
              <a:t>Redivision+Geometry - procedure</a:t>
            </a:r>
            <a:endParaRPr lang="he-IL" dirty="0"/>
          </a:p>
        </p:txBody>
      </p:sp>
      <p:sp>
        <p:nvSpPr>
          <p:cNvPr id="16" name="Content Placeholder 4"/>
          <p:cNvSpPr>
            <a:spLocks noGrp="1"/>
          </p:cNvSpPr>
          <p:nvPr>
            <p:ph idx="1"/>
          </p:nvPr>
        </p:nvSpPr>
        <p:spPr>
          <a:xfrm>
            <a:off x="130410" y="1142648"/>
            <a:ext cx="8935745" cy="5487245"/>
          </a:xfrm>
        </p:spPr>
        <p:txBody>
          <a:bodyPr>
            <a:normAutofit/>
          </a:bodyPr>
          <a:lstStyle/>
          <a:p>
            <a:pPr marL="114287" indent="0">
              <a:buNone/>
            </a:pPr>
            <a:endParaRPr lang="en-US" sz="2900"/>
          </a:p>
          <a:p>
            <a:pPr marL="114287" indent="0">
              <a:buNone/>
            </a:pPr>
            <a:r>
              <a:rPr lang="en-US" sz="2900"/>
              <a:t>PROCEDURE:</a:t>
            </a:r>
          </a:p>
          <a:p>
            <a:pPr marL="529013" indent="-414726"/>
            <a:r>
              <a:rPr lang="en-US" sz="2900"/>
              <a:t>Ask each agent to evaluate island #1.</a:t>
            </a:r>
          </a:p>
          <a:p>
            <a:pPr marL="529013" indent="-414726"/>
            <a:r>
              <a:rPr lang="en-US" sz="2900"/>
              <a:t>Order agents by decreasing value.</a:t>
            </a:r>
          </a:p>
          <a:p>
            <a:pPr marL="529013" indent="-414726"/>
            <a:r>
              <a:rPr lang="en-US" sz="2900"/>
              <a:t>Send agents to island #1 until value of next agent is too small relative to number of inhabitants.</a:t>
            </a:r>
          </a:p>
          <a:p>
            <a:pPr marL="529013" indent="-414726"/>
            <a:r>
              <a:rPr lang="en-US" sz="2900"/>
              <a:t>for each agent  </a:t>
            </a:r>
            <a:r>
              <a:rPr lang="en-US" sz="29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900"/>
              <a:t>  in  group 1:</a:t>
            </a:r>
            <a:br>
              <a:rPr lang="en-US" sz="2900"/>
            </a:br>
            <a:endParaRPr lang="en-US" sz="2900"/>
          </a:p>
          <a:p>
            <a:pPr marL="529013" indent="-414726"/>
            <a:endParaRPr lang="en-US" sz="2900"/>
          </a:p>
          <a:p>
            <a:pPr marL="529013" indent="-414726"/>
            <a:r>
              <a:rPr lang="en-US" sz="2900"/>
              <a:t>Do the same with remaining agents and islands.</a:t>
            </a:r>
          </a:p>
          <a:p>
            <a:pPr marL="529013" indent="-414726"/>
            <a:endParaRPr lang="en-US" sz="2900"/>
          </a:p>
          <a:p>
            <a:pPr marL="529013" indent="-414726"/>
            <a:endParaRPr lang="en-US" sz="2900"/>
          </a:p>
          <a:p>
            <a:pPr marL="114287" indent="0">
              <a:buNone/>
            </a:pPr>
            <a:endParaRPr lang="en-US" sz="2900"/>
          </a:p>
        </p:txBody>
      </p:sp>
      <p:grpSp>
        <p:nvGrpSpPr>
          <p:cNvPr id="17" name="Group 16"/>
          <p:cNvGrpSpPr/>
          <p:nvPr/>
        </p:nvGrpSpPr>
        <p:grpSpPr>
          <a:xfrm>
            <a:off x="6913716" y="1248629"/>
            <a:ext cx="2177249" cy="1673386"/>
            <a:chOff x="7621892" y="1376382"/>
            <a:chExt cx="2400266" cy="1844598"/>
          </a:xfrm>
        </p:grpSpPr>
        <p:pic>
          <p:nvPicPr>
            <p:cNvPr id="18" name="Picture 2 1" descr="F:\Dropbox\biu\Fernando_noronha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892" y="1376382"/>
              <a:ext cx="2400266" cy="18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7922334" y="1835621"/>
              <a:ext cx="466895" cy="3857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l" rtl="0"/>
              <a:r>
                <a:rPr lang="en-US" b="1" smtClean="0">
                  <a:solidFill>
                    <a:srgbClr val="FFFF00"/>
                  </a:solidFill>
                </a:rPr>
                <a:t>X</a:t>
              </a:r>
              <a:r>
                <a:rPr lang="en-US" b="1" baseline="-25000" smtClean="0">
                  <a:solidFill>
                    <a:srgbClr val="FFFF00"/>
                  </a:solidFill>
                </a:rPr>
                <a:t>1</a:t>
              </a:r>
              <a:endParaRPr lang="he-IL" b="1" baseline="-25000">
                <a:solidFill>
                  <a:srgbClr val="FFFF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28744" y="1830410"/>
              <a:ext cx="466895" cy="3857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l" rtl="0"/>
              <a:r>
                <a:rPr lang="en-US" b="1" smtClean="0">
                  <a:solidFill>
                    <a:srgbClr val="FFFF00"/>
                  </a:solidFill>
                </a:rPr>
                <a:t>X</a:t>
              </a:r>
              <a:r>
                <a:rPr lang="en-US" b="1" baseline="-25000" smtClean="0">
                  <a:solidFill>
                    <a:srgbClr val="FFFF00"/>
                  </a:solidFill>
                </a:rPr>
                <a:t>2</a:t>
              </a:r>
              <a:endParaRPr lang="he-IL" b="1" baseline="-25000">
                <a:solidFill>
                  <a:srgbClr val="FFFF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515928" y="2282944"/>
              <a:ext cx="466895" cy="3857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l" rtl="0"/>
              <a:r>
                <a:rPr lang="en-US" b="1" smtClean="0">
                  <a:solidFill>
                    <a:srgbClr val="FFFF00"/>
                  </a:solidFill>
                </a:rPr>
                <a:t>X</a:t>
              </a:r>
              <a:r>
                <a:rPr lang="en-US" b="1" baseline="-25000" smtClean="0">
                  <a:solidFill>
                    <a:srgbClr val="FFFF00"/>
                  </a:solidFill>
                </a:rPr>
                <a:t>3</a:t>
              </a:r>
              <a:endParaRPr lang="he-IL" b="1" baseline="-25000">
                <a:solidFill>
                  <a:srgbClr val="FFFF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092415" y="2835205"/>
              <a:ext cx="477498" cy="3857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l" rtl="0"/>
              <a:r>
                <a:rPr lang="en-US" b="1" smtClean="0">
                  <a:solidFill>
                    <a:srgbClr val="FFFF00"/>
                  </a:solidFill>
                </a:rPr>
                <a:t>X</a:t>
              </a:r>
              <a:r>
                <a:rPr lang="en-US" b="1" baseline="-25000" smtClean="0">
                  <a:solidFill>
                    <a:srgbClr val="FFFF00"/>
                  </a:solidFill>
                </a:rPr>
                <a:t>n</a:t>
              </a:r>
              <a:endParaRPr lang="he-IL" b="1" baseline="-25000">
                <a:solidFill>
                  <a:srgbClr val="FFFF00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86" y="4800811"/>
            <a:ext cx="7362426" cy="76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5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/>
              <a:t>.  </a:t>
            </a:r>
            <a:r>
              <a:rPr lang="en-US" smtClean="0"/>
              <a:t>Redivision+Geometry - procedure</a:t>
            </a:r>
            <a:endParaRPr lang="he-IL" dirty="0"/>
          </a:p>
        </p:txBody>
      </p:sp>
      <p:sp>
        <p:nvSpPr>
          <p:cNvPr id="16" name="Content Placeholder 4"/>
          <p:cNvSpPr>
            <a:spLocks noGrp="1"/>
          </p:cNvSpPr>
          <p:nvPr>
            <p:ph idx="1"/>
          </p:nvPr>
        </p:nvSpPr>
        <p:spPr>
          <a:xfrm>
            <a:off x="130410" y="1142648"/>
            <a:ext cx="8935745" cy="5487245"/>
          </a:xfrm>
        </p:spPr>
        <p:txBody>
          <a:bodyPr>
            <a:normAutofit/>
          </a:bodyPr>
          <a:lstStyle/>
          <a:p>
            <a:pPr marL="114287" indent="0">
              <a:buNone/>
            </a:pPr>
            <a:r>
              <a:rPr lang="en-US" sz="2900"/>
              <a:t>a. For each agent </a:t>
            </a:r>
            <a:r>
              <a:rPr lang="en-US" sz="29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900"/>
              <a:t>, create a “helper” </a:t>
            </a:r>
            <a:r>
              <a:rPr lang="en-US" sz="2900" i="1">
                <a:latin typeface="Times New Roman" panose="02020603050405020304" pitchFamily="18" charset="0"/>
                <a:cs typeface="Times New Roman" panose="02020603050405020304" pitchFamily="18" charset="0"/>
              </a:rPr>
              <a:t>i*</a:t>
            </a:r>
            <a:r>
              <a:rPr lang="en-US" sz="2900"/>
              <a:t>, that wants only the plot of agent </a:t>
            </a:r>
            <a:r>
              <a:rPr lang="en-US" sz="29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900"/>
              <a:t> in division X:</a:t>
            </a:r>
          </a:p>
          <a:p>
            <a:pPr marL="114287" indent="0">
              <a:buNone/>
            </a:pPr>
            <a:endParaRPr lang="en-US" sz="2900"/>
          </a:p>
          <a:p>
            <a:pPr marL="114287" indent="0">
              <a:buNone/>
            </a:pPr>
            <a:endParaRPr lang="en-US" sz="2900"/>
          </a:p>
          <a:p>
            <a:pPr marL="114287" indent="0">
              <a:buNone/>
            </a:pPr>
            <a:endParaRPr lang="en-US" sz="2900"/>
          </a:p>
          <a:p>
            <a:pPr marL="114287" indent="0">
              <a:buNone/>
            </a:pPr>
            <a:r>
              <a:rPr lang="en-US" sz="2900"/>
              <a:t>b. Use </a:t>
            </a:r>
            <a:r>
              <a:rPr lang="en-US" sz="2900" b="1"/>
              <a:t>archipelago division procedure</a:t>
            </a:r>
            <a:r>
              <a:rPr lang="en-US" sz="2900"/>
              <a:t> with: </a:t>
            </a:r>
            <a:br>
              <a:rPr lang="en-US" sz="2900"/>
            </a:br>
            <a:r>
              <a:rPr lang="en-US" sz="2900"/>
              <a:t>    </a:t>
            </a:r>
            <a:r>
              <a:rPr lang="en-US" sz="2900" i="1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900"/>
              <a:t>agents + </a:t>
            </a:r>
            <a:r>
              <a:rPr lang="en-US" sz="2900" i="1">
                <a:latin typeface="Times New Roman" panose="02020603050405020304" pitchFamily="18" charset="0"/>
                <a:cs typeface="Times New Roman" panose="02020603050405020304" pitchFamily="18" charset="0"/>
              </a:rPr>
              <a:t>n  </a:t>
            </a:r>
            <a:r>
              <a:rPr lang="en-US" sz="2900"/>
              <a:t>helpers.          Value:</a:t>
            </a:r>
          </a:p>
          <a:p>
            <a:pPr marL="114287" indent="0">
              <a:buNone/>
            </a:pPr>
            <a:endParaRPr lang="en-US" sz="2900"/>
          </a:p>
          <a:p>
            <a:pPr marL="114287" indent="0">
              <a:buNone/>
            </a:pPr>
            <a:r>
              <a:rPr lang="en-US" sz="2900"/>
              <a:t>c. Let each agent select </a:t>
            </a:r>
            <a:br>
              <a:rPr lang="en-US" sz="2900"/>
            </a:br>
            <a:r>
              <a:rPr lang="en-US" sz="2900"/>
              <a:t>    between own piece and helper’s piece.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14" y="2579783"/>
            <a:ext cx="3047373" cy="9941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842" y="4460963"/>
            <a:ext cx="2416110" cy="71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4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0" y="3501008"/>
            <a:ext cx="9001000" cy="1800200"/>
          </a:xfrm>
        </p:spPr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en-US" sz="360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sz="3600" b="1" smtClean="0">
                <a:solidFill>
                  <a:schemeClr val="bg1">
                    <a:lumMod val="75000"/>
                  </a:schemeClr>
                </a:solidFill>
              </a:rPr>
              <a:t>Geometry</a:t>
            </a:r>
            <a:r>
              <a:rPr lang="en-US" sz="3600" smtClean="0">
                <a:solidFill>
                  <a:schemeClr val="bg1">
                    <a:lumMod val="75000"/>
                  </a:schemeClr>
                </a:solidFill>
              </a:rPr>
              <a:t>:     No  / 1-dim.              Yes, 2-dim.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 algn="l" rtl="0">
              <a:buNone/>
            </a:pP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sz="360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sz="3600" b="1" smtClean="0">
                <a:solidFill>
                  <a:schemeClr val="bg1">
                    <a:lumMod val="75000"/>
                  </a:schemeClr>
                </a:solidFill>
              </a:rPr>
              <a:t>Redivision</a:t>
            </a:r>
            <a:r>
              <a:rPr lang="en-US" sz="3600" smtClean="0">
                <a:solidFill>
                  <a:schemeClr val="bg1">
                    <a:lumMod val="75000"/>
                  </a:schemeClr>
                </a:solidFill>
              </a:rPr>
              <a:t>:              No                           Yes</a:t>
            </a:r>
          </a:p>
          <a:p>
            <a:pPr marL="0" indent="0" algn="l" rtl="0">
              <a:buNone/>
            </a:pPr>
            <a:r>
              <a:rPr lang="en-US" sz="3600" smtClean="0"/>
              <a:t>3. </a:t>
            </a:r>
            <a:r>
              <a:rPr lang="en-US" sz="3600" b="1" smtClean="0"/>
              <a:t>Ownership</a:t>
            </a:r>
            <a:r>
              <a:rPr lang="en-US" sz="3600" smtClean="0"/>
              <a:t>:      Individual                  Family</a:t>
            </a:r>
            <a:endParaRPr lang="en-US" sz="36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smtClean="0"/>
              <a:t>                   From Cakes        to           Lands</a:t>
            </a:r>
            <a:endParaRPr lang="he-IL"/>
          </a:p>
        </p:txBody>
      </p:sp>
      <p:pic>
        <p:nvPicPr>
          <p:cNvPr id="8" name="Picture 3" descr="F:\Dropbox\dagstuhl\presentation\children-eating-cak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770" y="914422"/>
            <a:ext cx="3240360" cy="243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:\Dropbox\dagstuhl\presentation\agriculture-familiale_lightbo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58" y="932974"/>
            <a:ext cx="3215623" cy="24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20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74610" y="5589240"/>
            <a:ext cx="3145958" cy="540636"/>
            <a:chOff x="4587937" y="5221989"/>
            <a:chExt cx="3145958" cy="540636"/>
          </a:xfrm>
        </p:grpSpPr>
        <p:grpSp>
          <p:nvGrpSpPr>
            <p:cNvPr id="7" name="Group 6"/>
            <p:cNvGrpSpPr/>
            <p:nvPr/>
          </p:nvGrpSpPr>
          <p:grpSpPr>
            <a:xfrm>
              <a:off x="4587937" y="5252889"/>
              <a:ext cx="327704" cy="509736"/>
              <a:chOff x="3641743" y="5252889"/>
              <a:chExt cx="327704" cy="509736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flipH="1">
                <a:off x="3641743" y="5252889"/>
                <a:ext cx="327704" cy="31808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641743" y="5570969"/>
                <a:ext cx="0" cy="19165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5068069" y="5241423"/>
              <a:ext cx="327704" cy="509736"/>
              <a:chOff x="3641743" y="5252889"/>
              <a:chExt cx="327704" cy="509736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H="1">
                <a:off x="3641743" y="5252889"/>
                <a:ext cx="327704" cy="31808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641743" y="5570969"/>
                <a:ext cx="0" cy="19165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5611633" y="5224671"/>
              <a:ext cx="327704" cy="509736"/>
              <a:chOff x="3641743" y="5252889"/>
              <a:chExt cx="327704" cy="509736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3641743" y="5252889"/>
                <a:ext cx="327704" cy="31808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3641743" y="5570969"/>
                <a:ext cx="0" cy="19165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6255631" y="5234349"/>
              <a:ext cx="327704" cy="509736"/>
              <a:chOff x="3641743" y="5252889"/>
              <a:chExt cx="327704" cy="509736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H="1">
                <a:off x="3641743" y="5252889"/>
                <a:ext cx="327704" cy="31808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641743" y="5570969"/>
                <a:ext cx="0" cy="19165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6852055" y="5228169"/>
              <a:ext cx="327704" cy="509736"/>
              <a:chOff x="3641743" y="5252889"/>
              <a:chExt cx="327704" cy="509736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flipH="1">
                <a:off x="3641743" y="5252889"/>
                <a:ext cx="327704" cy="31808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3641743" y="5570969"/>
                <a:ext cx="0" cy="19165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7406191" y="5221989"/>
              <a:ext cx="327704" cy="509736"/>
              <a:chOff x="3641743" y="5252889"/>
              <a:chExt cx="327704" cy="509736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H="1">
                <a:off x="3641743" y="5252889"/>
                <a:ext cx="327704" cy="31808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641743" y="5570969"/>
                <a:ext cx="0" cy="19165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</a:t>
            </a:r>
            <a:r>
              <a:rPr lang="en-US"/>
              <a:t>Family </a:t>
            </a:r>
            <a:r>
              <a:rPr lang="en-US" smtClean="0"/>
              <a:t>ownership: Model</a:t>
            </a:r>
            <a:endParaRPr lang="he-IL" dirty="0"/>
          </a:p>
        </p:txBody>
      </p:sp>
      <p:pic>
        <p:nvPicPr>
          <p:cNvPr id="4101" name="Picture 410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92896"/>
            <a:ext cx="8750571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5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Family ownership</a:t>
            </a:r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-396552" y="908720"/>
            <a:ext cx="9404443" cy="60457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tx1"/>
                </a:solidFill>
              </a:rPr>
              <a:t>1. Average proportionality:</a:t>
            </a:r>
            <a:r>
              <a:rPr lang="en-US" sz="3200" b="1" dirty="0">
                <a:solidFill>
                  <a:schemeClr val="tx1"/>
                </a:solidFill>
              </a:rPr>
              <a:t/>
            </a:r>
            <a:br>
              <a:rPr lang="en-US" sz="3200" b="1" dirty="0">
                <a:solidFill>
                  <a:schemeClr val="tx1"/>
                </a:solidFill>
              </a:rPr>
            </a:br>
            <a:r>
              <a:rPr lang="en-US" sz="3200" b="1" dirty="0" smtClean="0">
                <a:solidFill>
                  <a:schemeClr val="tx1"/>
                </a:solidFill>
              </a:rPr>
              <a:t/>
            </a:r>
            <a:br>
              <a:rPr lang="en-US" sz="3200" b="1" dirty="0" smtClean="0">
                <a:solidFill>
                  <a:schemeClr val="tx1"/>
                </a:solidFill>
              </a:rPr>
            </a:br>
            <a:r>
              <a:rPr lang="en-US" sz="3200" b="1" dirty="0" smtClean="0">
                <a:solidFill>
                  <a:schemeClr val="tx1"/>
                </a:solidFill>
              </a:rPr>
              <a:t/>
            </a:r>
            <a:br>
              <a:rPr lang="en-US" sz="3200" b="1" dirty="0" smtClean="0">
                <a:solidFill>
                  <a:schemeClr val="tx1"/>
                </a:solidFill>
              </a:rPr>
            </a:br>
            <a:r>
              <a:rPr lang="en-US" sz="3200" b="1" dirty="0" smtClean="0">
                <a:solidFill>
                  <a:srgbClr val="00B050"/>
                </a:solidFill>
              </a:rPr>
              <a:t>Easy, </a:t>
            </a:r>
            <a:r>
              <a:rPr lang="en-US" sz="3200" b="1" dirty="0" smtClean="0">
                <a:solidFill>
                  <a:srgbClr val="FF0000"/>
                </a:solidFill>
              </a:rPr>
              <a:t>but requires inter-personal summation.</a:t>
            </a:r>
            <a:br>
              <a:rPr lang="en-US" sz="3200" b="1" dirty="0" smtClean="0">
                <a:solidFill>
                  <a:srgbClr val="FF0000"/>
                </a:solidFill>
              </a:rPr>
            </a:br>
            <a:endParaRPr lang="en-US" sz="3200" b="1" dirty="0" smtClean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tx1"/>
                </a:solidFill>
              </a:rPr>
              <a:t>2. Unanimous proportionality:</a:t>
            </a: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3200" b="1" dirty="0" smtClean="0">
                <a:solidFill>
                  <a:srgbClr val="00B050"/>
                </a:solidFill>
              </a:rPr>
              <a:t>No inter-personal sums, </a:t>
            </a:r>
            <a:r>
              <a:rPr lang="en-US" sz="3200" b="1" dirty="0" smtClean="0">
                <a:solidFill>
                  <a:srgbClr val="FF0000"/>
                </a:solidFill>
              </a:rPr>
              <a:t>but disconnected.</a:t>
            </a:r>
            <a:br>
              <a:rPr lang="en-US" sz="3200" b="1" dirty="0" smtClean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/>
            </a:r>
            <a:br>
              <a:rPr lang="en-US" sz="3200" b="1" dirty="0" smtClean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chemeClr val="tx1"/>
                </a:solidFill>
              </a:rPr>
              <a:t>3. Democratic proportionality:</a:t>
            </a: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3200" b="1" dirty="0">
                <a:solidFill>
                  <a:srgbClr val="00B050"/>
                </a:solidFill>
              </a:rPr>
              <a:t>No inter-personal </a:t>
            </a:r>
            <a:r>
              <a:rPr lang="en-US" sz="3200" b="1" dirty="0" smtClean="0">
                <a:solidFill>
                  <a:srgbClr val="00B050"/>
                </a:solidFill>
              </a:rPr>
              <a:t>sums; connected for </a:t>
            </a:r>
            <a:r>
              <a:rPr lang="en-US" sz="3200" b="1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3200" b="1" dirty="0" smtClean="0">
                <a:solidFill>
                  <a:srgbClr val="00B050"/>
                </a:solidFill>
              </a:rPr>
              <a:t>=2.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56792"/>
            <a:ext cx="6480720" cy="7812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875" y="3883257"/>
            <a:ext cx="6271289" cy="379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60" y="5877272"/>
            <a:ext cx="7663125" cy="35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5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58455" y="764704"/>
            <a:ext cx="8585545" cy="3168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1. Geometry </a:t>
            </a:r>
            <a:br>
              <a:rPr lang="en-US" sz="3600" dirty="0" smtClean="0"/>
            </a:br>
            <a:r>
              <a:rPr lang="en-US" sz="3600" dirty="0" smtClean="0"/>
              <a:t>2. Redivision:      - More land</a:t>
            </a:r>
          </a:p>
          <a:p>
            <a:pPr marL="0" indent="0">
              <a:buNone/>
            </a:pPr>
            <a:r>
              <a:rPr lang="en-US" sz="3600" dirty="0" smtClean="0"/>
              <a:t>       	                     - More people</a:t>
            </a:r>
          </a:p>
          <a:p>
            <a:pPr marL="0" indent="0">
              <a:buNone/>
            </a:pPr>
            <a:r>
              <a:rPr lang="en-US" sz="3600" dirty="0" smtClean="0"/>
              <a:t>3. Family ownership</a:t>
            </a:r>
          </a:p>
          <a:p>
            <a:pPr marL="0" indent="0">
              <a:buNone/>
            </a:pPr>
            <a:r>
              <a:rPr lang="en-US" sz="3600" b="1" dirty="0" smtClean="0"/>
              <a:t>4. Land-value data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74610" y="5589240"/>
            <a:ext cx="3145958" cy="540636"/>
            <a:chOff x="4587937" y="5221989"/>
            <a:chExt cx="3145958" cy="540636"/>
          </a:xfrm>
        </p:grpSpPr>
        <p:grpSp>
          <p:nvGrpSpPr>
            <p:cNvPr id="7" name="Group 6"/>
            <p:cNvGrpSpPr/>
            <p:nvPr/>
          </p:nvGrpSpPr>
          <p:grpSpPr>
            <a:xfrm>
              <a:off x="4587937" y="5252889"/>
              <a:ext cx="327704" cy="509736"/>
              <a:chOff x="3641743" y="5252889"/>
              <a:chExt cx="327704" cy="509736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flipH="1">
                <a:off x="3641743" y="5252889"/>
                <a:ext cx="327704" cy="31808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641743" y="5570969"/>
                <a:ext cx="0" cy="19165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5068069" y="5241423"/>
              <a:ext cx="327704" cy="509736"/>
              <a:chOff x="3641743" y="5252889"/>
              <a:chExt cx="327704" cy="509736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H="1">
                <a:off x="3641743" y="5252889"/>
                <a:ext cx="327704" cy="31808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641743" y="5570969"/>
                <a:ext cx="0" cy="19165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5611633" y="5224671"/>
              <a:ext cx="327704" cy="509736"/>
              <a:chOff x="3641743" y="5252889"/>
              <a:chExt cx="327704" cy="509736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3641743" y="5252889"/>
                <a:ext cx="327704" cy="31808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3641743" y="5570969"/>
                <a:ext cx="0" cy="19165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6255631" y="5234349"/>
              <a:ext cx="327704" cy="509736"/>
              <a:chOff x="3641743" y="5252889"/>
              <a:chExt cx="327704" cy="509736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H="1">
                <a:off x="3641743" y="5252889"/>
                <a:ext cx="327704" cy="31808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641743" y="5570969"/>
                <a:ext cx="0" cy="19165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6852055" y="5228169"/>
              <a:ext cx="327704" cy="509736"/>
              <a:chOff x="3641743" y="5252889"/>
              <a:chExt cx="327704" cy="509736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flipH="1">
                <a:off x="3641743" y="5252889"/>
                <a:ext cx="327704" cy="31808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3641743" y="5570969"/>
                <a:ext cx="0" cy="19165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7406191" y="5221989"/>
              <a:ext cx="327704" cy="509736"/>
              <a:chOff x="3641743" y="5252889"/>
              <a:chExt cx="327704" cy="509736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H="1">
                <a:off x="3641743" y="5252889"/>
                <a:ext cx="327704" cy="31808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641743" y="5570969"/>
                <a:ext cx="0" cy="19165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Cake Cutting     </a:t>
            </a:r>
            <a:r>
              <a:rPr lang="en-US" smtClean="0">
                <a:sym typeface="Wingdings" panose="05000000000000000000" pitchFamily="2" charset="2"/>
              </a:rPr>
              <a:t>    Land Division</a:t>
            </a:r>
            <a:endParaRPr lang="he-IL"/>
          </a:p>
        </p:txBody>
      </p:sp>
      <p:pic>
        <p:nvPicPr>
          <p:cNvPr id="5123" name="Picture 3" descr="F:\Dropbox\dagstuhl\presentation\LandPropertyValueUS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140968"/>
            <a:ext cx="4644560" cy="370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50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67544" y="764704"/>
            <a:ext cx="8585545" cy="59766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 smtClean="0"/>
              <a:t>Source: </a:t>
            </a:r>
            <a:r>
              <a:rPr lang="en-US" sz="3200" dirty="0" smtClean="0"/>
              <a:t>Map of economic  (NPV) land-values.</a:t>
            </a:r>
          </a:p>
          <a:p>
            <a:pPr lvl="1"/>
            <a:r>
              <a:rPr lang="en-US" sz="3200" dirty="0" smtClean="0"/>
              <a:t>Plus noise to simulate different valuations.</a:t>
            </a:r>
            <a:br>
              <a:rPr lang="en-US" sz="3200" dirty="0" smtClean="0"/>
            </a:br>
            <a:endParaRPr lang="en-US" sz="3200" dirty="0" smtClean="0"/>
          </a:p>
          <a:p>
            <a:pPr marL="0" indent="0">
              <a:buNone/>
            </a:pPr>
            <a:r>
              <a:rPr lang="en-US" sz="3200" b="1" dirty="0" smtClean="0"/>
              <a:t>Experiment: </a:t>
            </a:r>
            <a:r>
              <a:rPr lang="en-US" sz="3200" dirty="0" smtClean="0"/>
              <a:t>compare </a:t>
            </a:r>
            <a:r>
              <a:rPr lang="en-US" sz="3200" dirty="0"/>
              <a:t>“objective” division </a:t>
            </a:r>
            <a:r>
              <a:rPr lang="en-US" sz="3200" dirty="0" smtClean="0"/>
              <a:t>to classic (1-D) </a:t>
            </a:r>
            <a:r>
              <a:rPr lang="en-US" sz="3200" smtClean="0"/>
              <a:t>cake-cutting procedures </a:t>
            </a:r>
            <a:r>
              <a:rPr lang="en-US" sz="3200" dirty="0" smtClean="0"/>
              <a:t>according to: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Envy, 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Social welfare: egalitarian and utilitarian</a:t>
            </a:r>
            <a:br>
              <a:rPr lang="en-US" sz="3200" dirty="0" smtClean="0"/>
            </a:br>
            <a:endParaRPr lang="en-US" sz="3200" dirty="0" smtClean="0"/>
          </a:p>
          <a:p>
            <a:pPr marL="0" indent="0">
              <a:buNone/>
            </a:pPr>
            <a:r>
              <a:rPr lang="en-US" sz="3200" b="1" dirty="0" smtClean="0">
                <a:solidFill>
                  <a:srgbClr val="00B050"/>
                </a:solidFill>
              </a:rPr>
              <a:t>Conclusion: </a:t>
            </a:r>
            <a:r>
              <a:rPr lang="en-US" sz="3200" dirty="0" smtClean="0">
                <a:solidFill>
                  <a:srgbClr val="00B050"/>
                </a:solidFill>
              </a:rPr>
              <a:t>Cake-cutting does much better.</a:t>
            </a:r>
          </a:p>
          <a:p>
            <a:pPr marL="0" indent="0">
              <a:buNone/>
            </a:pPr>
            <a:endParaRPr lang="en-US" sz="32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3200" dirty="0" smtClean="0"/>
              <a:t>Future work: make this experiment in 2-D.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/>
              <a:t>4. Land-value data</a:t>
            </a:r>
          </a:p>
        </p:txBody>
      </p:sp>
    </p:spTree>
    <p:extLst>
      <p:ext uri="{BB962C8B-B14F-4D97-AF65-F5344CB8AC3E}">
        <p14:creationId xmlns:p14="http://schemas.microsoft.com/office/powerpoint/2010/main" val="429186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79227" y="1052736"/>
            <a:ext cx="8585545" cy="554461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Lessons I learned so far:</a:t>
            </a:r>
          </a:p>
          <a:p>
            <a:pPr marL="0" indent="0">
              <a:buNone/>
            </a:pPr>
            <a:r>
              <a:rPr lang="en-US" sz="3200" dirty="0" smtClean="0"/>
              <a:t>1. </a:t>
            </a:r>
            <a:r>
              <a:rPr lang="en-US" sz="3200" b="1" dirty="0" smtClean="0"/>
              <a:t>Two-dimensional cake-cutting</a:t>
            </a:r>
            <a:r>
              <a:rPr lang="en-US" sz="3200" dirty="0" smtClean="0"/>
              <a:t>:  </a:t>
            </a:r>
            <a:br>
              <a:rPr lang="en-US" sz="3200" dirty="0" smtClean="0"/>
            </a:br>
            <a:r>
              <a:rPr lang="en-US" sz="3200" dirty="0" smtClean="0"/>
              <a:t>   </a:t>
            </a:r>
            <a:r>
              <a:rPr lang="en-US" sz="3200" dirty="0" smtClean="0">
                <a:solidFill>
                  <a:srgbClr val="00B050"/>
                </a:solidFill>
              </a:rPr>
              <a:t>Geometric concepts have economic implications.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B050"/>
                </a:solidFill>
              </a:rPr>
              <a:t> </a:t>
            </a:r>
            <a:r>
              <a:rPr lang="en-US" sz="3200" dirty="0" smtClean="0"/>
              <a:t>2. </a:t>
            </a:r>
            <a:r>
              <a:rPr lang="en-US" sz="3200" b="1" dirty="0" smtClean="0"/>
              <a:t>Redivision and monotonicity</a:t>
            </a:r>
            <a:r>
              <a:rPr lang="en-US" sz="3200" dirty="0" smtClean="0"/>
              <a:t>: </a:t>
            </a:r>
            <a:br>
              <a:rPr lang="en-US" sz="3200" dirty="0" smtClean="0"/>
            </a:br>
            <a:r>
              <a:rPr lang="en-US" sz="3200" dirty="0" smtClean="0"/>
              <a:t>   </a:t>
            </a:r>
            <a:r>
              <a:rPr lang="en-US" sz="3200" dirty="0" smtClean="0">
                <a:solidFill>
                  <a:srgbClr val="00B050"/>
                </a:solidFill>
              </a:rPr>
              <a:t>Nash-optimum is good.</a:t>
            </a:r>
          </a:p>
          <a:p>
            <a:pPr marL="0" indent="0">
              <a:buNone/>
            </a:pPr>
            <a:r>
              <a:rPr lang="en-US" sz="3200" dirty="0" smtClean="0"/>
              <a:t>3. </a:t>
            </a:r>
            <a:r>
              <a:rPr lang="en-US" sz="3200" b="1" dirty="0" smtClean="0"/>
              <a:t>Family ownership</a:t>
            </a:r>
            <a:r>
              <a:rPr lang="en-US" sz="3200" dirty="0" smtClean="0"/>
              <a:t>: </a:t>
            </a:r>
            <a:br>
              <a:rPr lang="en-US" sz="3200" dirty="0" smtClean="0"/>
            </a:br>
            <a:r>
              <a:rPr lang="en-US" sz="3200" dirty="0" smtClean="0"/>
              <a:t>    </a:t>
            </a:r>
            <a:r>
              <a:rPr lang="en-US" sz="3200" dirty="0" smtClean="0">
                <a:solidFill>
                  <a:srgbClr val="00B050"/>
                </a:solidFill>
              </a:rPr>
              <a:t>Democracy is good.</a:t>
            </a:r>
          </a:p>
          <a:p>
            <a:pPr marL="0" indent="0" algn="r">
              <a:buNone/>
            </a:pPr>
            <a:r>
              <a:rPr lang="en-US" sz="3200" b="1" i="1" smtClean="0">
                <a:solidFill>
                  <a:srgbClr val="00B0F0"/>
                </a:solidFill>
              </a:rPr>
              <a:t>Thank </a:t>
            </a:r>
            <a:r>
              <a:rPr lang="en-US" sz="3200" b="1" i="1" dirty="0" smtClean="0">
                <a:solidFill>
                  <a:srgbClr val="00B0F0"/>
                </a:solidFill>
              </a:rPr>
              <a:t>you!</a:t>
            </a:r>
            <a:endParaRPr lang="en-US" sz="3200" b="1" i="1" dirty="0">
              <a:solidFill>
                <a:srgbClr val="00B0F0"/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754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10350" y="0"/>
            <a:ext cx="2533650" cy="460375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>
              <a:lnSpc>
                <a:spcPct val="100000"/>
              </a:lnSpc>
              <a:buClrTx/>
              <a:buFontTx/>
              <a:buNone/>
            </a:pPr>
            <a:r>
              <a:rPr lang="en-US" altLang="he-IL" sz="2400" b="1">
                <a:solidFill>
                  <a:srgbClr val="FFFFFF"/>
                </a:solidFill>
                <a:ea typeface="WenQuanYi Micro Hei" charset="0"/>
                <a:cs typeface="Arial" pitchFamily="34" charset="0"/>
              </a:rPr>
              <a:t>(Ezekiel 47:14)</a:t>
            </a:r>
          </a:p>
        </p:txBody>
      </p:sp>
    </p:spTree>
    <p:extLst>
      <p:ext uri="{BB962C8B-B14F-4D97-AF65-F5344CB8AC3E}">
        <p14:creationId xmlns:p14="http://schemas.microsoft.com/office/powerpoint/2010/main" val="43358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-36512" y="3140968"/>
            <a:ext cx="9001000" cy="1800200"/>
          </a:xfrm>
        </p:spPr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sz="3600" dirty="0" smtClean="0"/>
              <a:t>1</a:t>
            </a:r>
            <a:r>
              <a:rPr lang="en-US" sz="3600" smtClean="0"/>
              <a:t>. </a:t>
            </a:r>
            <a:r>
              <a:rPr lang="en-US" sz="3600" b="1" smtClean="0"/>
              <a:t>Geometry</a:t>
            </a:r>
            <a:r>
              <a:rPr lang="en-US" sz="3600" smtClean="0"/>
              <a:t>:     No  / 1-dim.              Yes, 2-dim.</a:t>
            </a:r>
            <a:endParaRPr lang="en-US" sz="3600" dirty="0" smtClean="0"/>
          </a:p>
          <a:p>
            <a:pPr marL="0" indent="0" algn="l" rtl="0">
              <a:buNone/>
            </a:pPr>
            <a:r>
              <a:rPr lang="en-US" sz="3600" dirty="0" smtClean="0"/>
              <a:t>2</a:t>
            </a:r>
            <a:r>
              <a:rPr lang="en-US" sz="3600" smtClean="0"/>
              <a:t>. </a:t>
            </a:r>
            <a:r>
              <a:rPr lang="en-US" sz="3600" b="1" smtClean="0"/>
              <a:t>Redivision</a:t>
            </a:r>
            <a:r>
              <a:rPr lang="en-US" sz="3600" smtClean="0"/>
              <a:t>:              No                           Yes</a:t>
            </a:r>
          </a:p>
          <a:p>
            <a:pPr marL="0" indent="0" algn="l" rtl="0">
              <a:buNone/>
            </a:pPr>
            <a:r>
              <a:rPr lang="en-US" sz="3600" smtClean="0"/>
              <a:t>3. </a:t>
            </a:r>
            <a:r>
              <a:rPr lang="en-US" sz="3600" b="1" smtClean="0"/>
              <a:t>Ownership</a:t>
            </a:r>
            <a:r>
              <a:rPr lang="en-US" sz="3600" smtClean="0"/>
              <a:t>:      Individual                  Family</a:t>
            </a:r>
            <a:endParaRPr lang="en-US" sz="36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smtClean="0"/>
              <a:t>But                        Cake        ≠           Land !</a:t>
            </a:r>
            <a:endParaRPr lang="he-I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500" l="10000" r="93000">
                        <a14:backgroundMark x1="11750" y1="80750" x2="11750" y2="80750"/>
                        <a14:backgroundMark x1="11000" y1="76250" x2="11000" y2="76250"/>
                        <a14:backgroundMark x1="10750" y1="71750" x2="10750" y2="71750"/>
                        <a14:backgroundMark x1="12750" y1="19500" x2="12750" y2="19500"/>
                        <a14:backgroundMark x1="14750" y1="18500" x2="14750" y2="18500"/>
                        <a14:backgroundMark x1="12000" y1="20750" x2="12000" y2="20750"/>
                        <a14:backgroundMark x1="84500" y1="21250" x2="86750" y2="35000"/>
                        <a14:backgroundMark x1="91500" y1="79250" x2="90750" y2="72000"/>
                        <a14:backgroundMark x1="11000" y1="70500" x2="10750" y2="58250"/>
                        <a14:backgroundMark x1="11250" y1="53000" x2="11250" y2="53000"/>
                        <a14:backgroundMark x1="11250" y1="48000" x2="11250" y2="53000"/>
                        <a14:backgroundMark x1="11250" y1="53750" x2="11250" y2="5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40668"/>
            <a:ext cx="288032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F:\Dropbox\landppt\cake_5775_technion_telaviv\tent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-251" r="38513" b="-251"/>
          <a:stretch/>
        </p:blipFill>
        <p:spPr bwMode="auto">
          <a:xfrm>
            <a:off x="6732240" y="914422"/>
            <a:ext cx="1968344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59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-36512" y="3140968"/>
            <a:ext cx="9180512" cy="3717032"/>
          </a:xfrm>
        </p:spPr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sz="3600" dirty="0" smtClean="0"/>
              <a:t>1</a:t>
            </a:r>
            <a:r>
              <a:rPr lang="en-US" sz="3600" smtClean="0"/>
              <a:t>. </a:t>
            </a:r>
            <a:r>
              <a:rPr lang="en-US" sz="3600" b="1" smtClean="0"/>
              <a:t>Geometry</a:t>
            </a:r>
            <a:r>
              <a:rPr lang="en-US" sz="3600" smtClean="0"/>
              <a:t>:     No  / 1-dim.              Yes, 2-dim.</a:t>
            </a:r>
            <a:endParaRPr lang="en-US" sz="3600" dirty="0" smtClean="0"/>
          </a:p>
          <a:p>
            <a:pPr marL="0" indent="0" algn="l" rtl="0">
              <a:buNone/>
            </a:pPr>
            <a:r>
              <a:rPr lang="en-US" sz="3600" dirty="0" smtClean="0"/>
              <a:t>2</a:t>
            </a:r>
            <a:r>
              <a:rPr lang="en-US" sz="3600" smtClean="0"/>
              <a:t>. </a:t>
            </a:r>
            <a:r>
              <a:rPr lang="en-US" sz="3600" b="1" smtClean="0"/>
              <a:t>Redivision</a:t>
            </a:r>
            <a:r>
              <a:rPr lang="en-US" sz="3600" smtClean="0"/>
              <a:t>:              No                           Yes</a:t>
            </a:r>
          </a:p>
          <a:p>
            <a:pPr marL="0" indent="0" algn="l" rtl="0">
              <a:buNone/>
            </a:pPr>
            <a:r>
              <a:rPr lang="en-US" sz="3600" smtClean="0"/>
              <a:t>3. </a:t>
            </a:r>
            <a:r>
              <a:rPr lang="en-US" sz="3600" b="1" smtClean="0"/>
              <a:t>Ownership</a:t>
            </a:r>
            <a:r>
              <a:rPr lang="en-US" sz="3600" smtClean="0"/>
              <a:t>:      Individual                  Family</a:t>
            </a:r>
          </a:p>
          <a:p>
            <a:pPr marL="0" indent="0" algn="l" rtl="0">
              <a:buNone/>
            </a:pPr>
            <a:r>
              <a:rPr lang="en-US" sz="3600" b="1" smtClean="0"/>
              <a:t>*  Future work</a:t>
            </a:r>
            <a:r>
              <a:rPr lang="en-US" sz="3600" smtClean="0"/>
              <a:t>: simulations and experiments </a:t>
            </a:r>
            <a:br>
              <a:rPr lang="en-US" sz="3600" smtClean="0"/>
            </a:br>
            <a:r>
              <a:rPr lang="en-US" sz="3600" smtClean="0"/>
              <a:t>                             with real land-value data</a:t>
            </a:r>
          </a:p>
          <a:p>
            <a:pPr marL="0" indent="0" algn="ctr" rtl="0">
              <a:buNone/>
            </a:pPr>
            <a:r>
              <a:rPr lang="en-US" sz="3600" b="1" smtClean="0">
                <a:solidFill>
                  <a:schemeClr val="accent1"/>
                </a:solidFill>
              </a:rPr>
              <a:t>Collaborations are welcome!</a:t>
            </a:r>
            <a:endParaRPr lang="en-US" sz="3600" b="1">
              <a:solidFill>
                <a:schemeClr val="accent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smtClean="0"/>
              <a:t>                   From Cakes        to           Lands</a:t>
            </a:r>
            <a:endParaRPr lang="he-I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500" l="10000" r="93000">
                        <a14:backgroundMark x1="11750" y1="80750" x2="11750" y2="80750"/>
                        <a14:backgroundMark x1="11000" y1="76250" x2="11000" y2="76250"/>
                        <a14:backgroundMark x1="10750" y1="71750" x2="10750" y2="71750"/>
                        <a14:backgroundMark x1="12750" y1="19500" x2="12750" y2="19500"/>
                        <a14:backgroundMark x1="14750" y1="18500" x2="14750" y2="18500"/>
                        <a14:backgroundMark x1="12000" y1="20750" x2="12000" y2="20750"/>
                        <a14:backgroundMark x1="84500" y1="21250" x2="86750" y2="35000"/>
                        <a14:backgroundMark x1="91500" y1="79250" x2="90750" y2="72000"/>
                        <a14:backgroundMark x1="11000" y1="70500" x2="10750" y2="58250"/>
                        <a14:backgroundMark x1="11250" y1="53000" x2="11250" y2="53000"/>
                        <a14:backgroundMark x1="11250" y1="48000" x2="11250" y2="53000"/>
                        <a14:backgroundMark x1="11250" y1="53750" x2="11250" y2="5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173" y="440668"/>
            <a:ext cx="288032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F:\Dropbox\landppt\cake_5775_technion_telaviv\tent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-251" r="38513" b="-251"/>
          <a:stretch/>
        </p:blipFill>
        <p:spPr bwMode="auto">
          <a:xfrm>
            <a:off x="6732240" y="914422"/>
            <a:ext cx="1968344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13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5" name="Freeform 2"/>
          <p:cNvSpPr>
            <a:spLocks noChangeArrowheads="1"/>
          </p:cNvSpPr>
          <p:nvPr/>
        </p:nvSpPr>
        <p:spPr bwMode="auto">
          <a:xfrm>
            <a:off x="152400" y="152400"/>
            <a:ext cx="7938" cy="7938"/>
          </a:xfrm>
          <a:custGeom>
            <a:avLst/>
            <a:gdLst>
              <a:gd name="T0" fmla="*/ 0 w 7938"/>
              <a:gd name="T1" fmla="*/ 0 h 7938"/>
              <a:gd name="T2" fmla="*/ 21 w 7938"/>
              <a:gd name="T3" fmla="*/ 0 h 7938"/>
              <a:gd name="T4" fmla="*/ 21 w 7938"/>
              <a:gd name="T5" fmla="*/ 21 h 7938"/>
              <a:gd name="T6" fmla="*/ 0 w 7938"/>
              <a:gd name="T7" fmla="*/ 21 h 7938"/>
              <a:gd name="T8" fmla="*/ 0 w 7938"/>
              <a:gd name="T9" fmla="*/ 0 h 79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938"/>
              <a:gd name="T16" fmla="*/ 0 h 7938"/>
              <a:gd name="T17" fmla="*/ 7938 w 7938"/>
              <a:gd name="T18" fmla="*/ 7938 h 79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938" h="7938">
                <a:moveTo>
                  <a:pt x="0" y="0"/>
                </a:moveTo>
                <a:lnTo>
                  <a:pt x="21" y="0"/>
                </a:lnTo>
                <a:lnTo>
                  <a:pt x="21" y="21"/>
                </a:lnTo>
                <a:lnTo>
                  <a:pt x="0" y="21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262" y="5427244"/>
            <a:ext cx="1735137" cy="137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Text Box 4"/>
          <p:cNvSpPr txBox="1">
            <a:spLocks noChangeArrowheads="1"/>
          </p:cNvSpPr>
          <p:nvPr/>
        </p:nvSpPr>
        <p:spPr bwMode="auto">
          <a:xfrm>
            <a:off x="-2381" y="908720"/>
            <a:ext cx="9126537" cy="1325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r" rtl="1" eaLnBrk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2"/>
                </a:solidFill>
                <a:latin typeface="Tw Cen MT" pitchFamily="34" charset="0"/>
              </a:defRPr>
            </a:lvl1pPr>
            <a:lvl2pPr marL="639763" indent="-228600" algn="r" rtl="1" eaLnBrk="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2"/>
                </a:solidFill>
                <a:latin typeface="Tw Cen MT" pitchFamily="34" charset="0"/>
              </a:defRPr>
            </a:lvl2pPr>
            <a:lvl3pPr marL="914400" algn="r" rtl="1" eaLnBrk="0">
              <a:spcBef>
                <a:spcPct val="20000"/>
              </a:spcBef>
              <a:buClr>
                <a:srgbClr val="B5AE53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2"/>
                </a:solidFill>
                <a:latin typeface="Tw Cen MT" pitchFamily="34" charset="0"/>
              </a:defRPr>
            </a:lvl3pPr>
            <a:lvl4pPr marL="1279525" algn="r" rtl="1" eaLnBrk="0">
              <a:spcBef>
                <a:spcPct val="20000"/>
              </a:spcBef>
              <a:buClr>
                <a:srgbClr val="848058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4pPr>
            <a:lvl5pPr marL="1554163" algn="r" rtl="1" eaLnBrk="0">
              <a:spcBef>
                <a:spcPct val="20000"/>
              </a:spcBef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5pPr>
            <a:lvl6pPr marL="2011363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6pPr>
            <a:lvl7pPr marL="2468563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7pPr>
            <a:lvl8pPr marL="2925763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8pPr>
            <a:lvl9pPr marL="3382963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9pPr>
          </a:lstStyle>
          <a:p>
            <a:pPr algn="ctr" rtl="0" ea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he-IL" sz="8000" b="1" smtClean="0">
                <a:solidFill>
                  <a:srgbClr val="75FF52"/>
                </a:solidFill>
                <a:ea typeface="WenQuanYi Micro Hei" charset="0"/>
                <a:cs typeface="Arial" pitchFamily="34" charset="0"/>
              </a:rPr>
              <a:t>Fair Division of Land</a:t>
            </a:r>
            <a:endParaRPr lang="en-US" altLang="he-IL" sz="8000" b="1">
              <a:solidFill>
                <a:srgbClr val="75FF52"/>
              </a:solidFill>
              <a:ea typeface="WenQuanYi Micro Hei" charset="0"/>
              <a:cs typeface="Arial" pitchFamily="34" charset="0"/>
            </a:endParaRPr>
          </a:p>
        </p:txBody>
      </p:sp>
      <p:sp>
        <p:nvSpPr>
          <p:cNvPr id="8198" name="Text Box 5"/>
          <p:cNvSpPr txBox="1">
            <a:spLocks noChangeArrowheads="1"/>
          </p:cNvSpPr>
          <p:nvPr/>
        </p:nvSpPr>
        <p:spPr bwMode="auto">
          <a:xfrm>
            <a:off x="120774" y="2246172"/>
            <a:ext cx="8788400" cy="3172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r" rtl="1" eaLnBrk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2"/>
                </a:solidFill>
                <a:latin typeface="Tw Cen MT" pitchFamily="34" charset="0"/>
              </a:defRPr>
            </a:lvl1pPr>
            <a:lvl2pPr marL="639763" indent="-228600" algn="r" rtl="1" eaLnBrk="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2"/>
                </a:solidFill>
                <a:latin typeface="Tw Cen MT" pitchFamily="34" charset="0"/>
              </a:defRPr>
            </a:lvl2pPr>
            <a:lvl3pPr marL="914400" algn="r" rtl="1" eaLnBrk="0">
              <a:spcBef>
                <a:spcPct val="20000"/>
              </a:spcBef>
              <a:buClr>
                <a:srgbClr val="B5AE53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2"/>
                </a:solidFill>
                <a:latin typeface="Tw Cen MT" pitchFamily="34" charset="0"/>
              </a:defRPr>
            </a:lvl3pPr>
            <a:lvl4pPr marL="1279525" algn="r" rtl="1" eaLnBrk="0">
              <a:spcBef>
                <a:spcPct val="20000"/>
              </a:spcBef>
              <a:buClr>
                <a:srgbClr val="848058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4pPr>
            <a:lvl5pPr marL="1554163" algn="r" rtl="1" eaLnBrk="0">
              <a:spcBef>
                <a:spcPct val="20000"/>
              </a:spcBef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5pPr>
            <a:lvl6pPr marL="2011363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6pPr>
            <a:lvl7pPr marL="2468563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7pPr>
            <a:lvl8pPr marL="2925763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8pPr>
            <a:lvl9pPr marL="3382963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9pPr>
          </a:lstStyle>
          <a:p>
            <a:pPr algn="ctr" rtl="0" eaLnBrk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he-IL" sz="4000" b="1" smtClean="0">
                <a:solidFill>
                  <a:srgbClr val="FFFFFF"/>
                </a:solidFill>
                <a:ea typeface="WenQuanYi Micro Hei" charset="0"/>
                <a:cs typeface="Arial" pitchFamily="34" charset="0"/>
              </a:rPr>
              <a:t>Erel Segal-haLevi</a:t>
            </a:r>
          </a:p>
          <a:p>
            <a:pPr algn="ctr" rtl="0" eaLnBrk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en-US" altLang="he-IL" sz="4000" b="1">
              <a:solidFill>
                <a:srgbClr val="FFFFFF"/>
              </a:solidFill>
              <a:ea typeface="WenQuanYi Micro Hei" charset="0"/>
              <a:cs typeface="Arial" pitchFamily="34" charset="0"/>
            </a:endParaRPr>
          </a:p>
          <a:p>
            <a:pPr algn="ctr" rtl="0" ea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he-IL" sz="4000" b="1" smtClean="0">
                <a:solidFill>
                  <a:srgbClr val="FFFFFF"/>
                </a:solidFill>
                <a:ea typeface="WenQuanYi Micro Hei" charset="0"/>
                <a:cs typeface="Arial" pitchFamily="34" charset="0"/>
              </a:rPr>
              <a:t>Advisors</a:t>
            </a:r>
            <a:r>
              <a:rPr lang="en-US" altLang="he-IL" sz="4000" b="1">
                <a:solidFill>
                  <a:srgbClr val="FFFFFF"/>
                </a:solidFill>
                <a:ea typeface="WenQuanYi Micro Hei" charset="0"/>
                <a:cs typeface="Arial" pitchFamily="34" charset="0"/>
              </a:rPr>
              <a:t>:</a:t>
            </a:r>
          </a:p>
          <a:p>
            <a:pPr algn="ctr" rtl="0" ea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he-IL" sz="4000" b="1">
                <a:solidFill>
                  <a:srgbClr val="FFFFFF"/>
                </a:solidFill>
                <a:ea typeface="WenQuanYi Micro Hei" charset="0"/>
                <a:cs typeface="Arial" pitchFamily="34" charset="0"/>
              </a:rPr>
              <a:t>Yonatan Aumann      Avinatan Hassidim</a:t>
            </a:r>
            <a:br>
              <a:rPr lang="en-US" altLang="he-IL" sz="4000" b="1">
                <a:solidFill>
                  <a:srgbClr val="FFFFFF"/>
                </a:solidFill>
                <a:ea typeface="WenQuanYi Micro Hei" charset="0"/>
                <a:cs typeface="Arial" pitchFamily="34" charset="0"/>
              </a:rPr>
            </a:br>
            <a:r>
              <a:rPr lang="en-US" altLang="he-IL" sz="4000" b="1">
                <a:solidFill>
                  <a:srgbClr val="FFFFFF"/>
                </a:solidFill>
                <a:ea typeface="WenQuanYi Micro Hei" charset="0"/>
                <a:cs typeface="Arial" pitchFamily="34" charset="0"/>
              </a:rPr>
              <a:t>Shmuel Nitzan</a:t>
            </a:r>
          </a:p>
        </p:txBody>
      </p:sp>
      <p:pic>
        <p:nvPicPr>
          <p:cNvPr id="819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754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00" name="Rectangle 7"/>
          <p:cNvSpPr>
            <a:spLocks noChangeArrowheads="1"/>
          </p:cNvSpPr>
          <p:nvPr/>
        </p:nvSpPr>
        <p:spPr bwMode="auto">
          <a:xfrm>
            <a:off x="6610350" y="0"/>
            <a:ext cx="2533650" cy="460375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>
              <a:lnSpc>
                <a:spcPct val="100000"/>
              </a:lnSpc>
              <a:buClrTx/>
              <a:buFontTx/>
              <a:buNone/>
            </a:pPr>
            <a:r>
              <a:rPr lang="en-US" altLang="he-IL" sz="2400" b="1">
                <a:solidFill>
                  <a:srgbClr val="FFFFFF"/>
                </a:solidFill>
                <a:ea typeface="WenQuanYi Micro Hei" charset="0"/>
                <a:cs typeface="Arial" pitchFamily="34" charset="0"/>
              </a:rPr>
              <a:t>(Ezekiel 47:14)</a:t>
            </a:r>
          </a:p>
        </p:txBody>
      </p:sp>
    </p:spTree>
    <p:extLst>
      <p:ext uri="{BB962C8B-B14F-4D97-AF65-F5344CB8AC3E}">
        <p14:creationId xmlns:p14="http://schemas.microsoft.com/office/powerpoint/2010/main" val="3929800974"/>
      </p:ext>
    </p:extLst>
  </p:cSld>
  <p:clrMapOvr>
    <a:masterClrMapping/>
  </p:clrMapOvr>
  <p:transition spd="med" advTm="204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1. Geometry:   envy-free</a:t>
            </a:r>
            <a:endParaRPr lang="he-IL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671711"/>
              </p:ext>
            </p:extLst>
          </p:nvPr>
        </p:nvGraphicFramePr>
        <p:xfrm>
          <a:off x="179512" y="908720"/>
          <a:ext cx="8712968" cy="5760640"/>
        </p:xfrm>
        <a:graphic>
          <a:graphicData uri="http://schemas.openxmlformats.org/drawingml/2006/table">
            <a:tbl>
              <a:tblPr rtl="1" bandCol="1">
                <a:tableStyleId>{BC89EF96-8CEA-46FF-86C4-4CE0E7609802}</a:tableStyleId>
              </a:tblPr>
              <a:tblGrid>
                <a:gridCol w="6514458"/>
                <a:gridCol w="2198510"/>
              </a:tblGrid>
              <a:tr h="928174">
                <a:tc>
                  <a:txBody>
                    <a:bodyPr/>
                    <a:lstStyle/>
                    <a:p>
                      <a:pPr algn="ctr" rtl="0"/>
                      <a:r>
                        <a:rPr lang="en-US" sz="4000" b="1" smtClean="0"/>
                        <a:t>General</a:t>
                      </a:r>
                      <a:endParaRPr lang="he-IL" sz="4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4000" b="1" smtClean="0"/>
                        <a:t>1-D</a:t>
                      </a:r>
                      <a:endParaRPr lang="he-IL" sz="4000" b="1"/>
                    </a:p>
                  </a:txBody>
                  <a:tcPr/>
                </a:tc>
              </a:tr>
              <a:tr h="4832466">
                <a:tc>
                  <a:txBody>
                    <a:bodyPr/>
                    <a:lstStyle/>
                    <a:p>
                      <a:pPr algn="l" rtl="0"/>
                      <a:r>
                        <a:rPr lang="en-US" sz="4000" b="1" smtClean="0"/>
                        <a:t>Super knife</a:t>
                      </a:r>
                    </a:p>
                    <a:p>
                      <a:pPr algn="l" rtl="0"/>
                      <a:r>
                        <a:rPr lang="en-US" sz="4000" smtClean="0"/>
                        <a:t> -  </a:t>
                      </a:r>
                      <a:r>
                        <a:rPr lang="en-US" sz="4000" i="1" smtClean="0"/>
                        <a:t>K</a:t>
                      </a:r>
                      <a:r>
                        <a:rPr lang="en-US" sz="4000" smtClean="0"/>
                        <a:t>: [0,1] </a:t>
                      </a:r>
                      <a:r>
                        <a:rPr lang="en-US" sz="4000" smtClean="0">
                          <a:sym typeface="Wingdings" panose="05000000000000000000" pitchFamily="2" charset="2"/>
                        </a:rPr>
                        <a:t> Borel(Cake)</a:t>
                      </a:r>
                    </a:p>
                    <a:p>
                      <a:pPr algn="l" rtl="0"/>
                      <a:r>
                        <a:rPr lang="en-US" sz="4000" smtClean="0">
                          <a:sym typeface="Wingdings" panose="05000000000000000000" pitchFamily="2" charset="2"/>
                        </a:rPr>
                        <a:t> -  </a:t>
                      </a:r>
                      <a:r>
                        <a:rPr lang="en-US" sz="4000" i="1" smtClean="0"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sz="4000" smtClean="0">
                          <a:sym typeface="Wingdings" panose="05000000000000000000" pitchFamily="2" charset="2"/>
                        </a:rPr>
                        <a:t>(0)</a:t>
                      </a:r>
                      <a:r>
                        <a:rPr lang="en-US" sz="4000" baseline="0" smtClean="0">
                          <a:sym typeface="Wingdings" panose="05000000000000000000" pitchFamily="2" charset="2"/>
                        </a:rPr>
                        <a:t> = 0   ,  </a:t>
                      </a:r>
                      <a:r>
                        <a:rPr lang="en-US" sz="4000" i="1" baseline="0" smtClean="0"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sz="4000" baseline="0" smtClean="0">
                          <a:sym typeface="Wingdings" panose="05000000000000000000" pitchFamily="2" charset="2"/>
                        </a:rPr>
                        <a:t>(1) = Cake</a:t>
                      </a:r>
                    </a:p>
                    <a:p>
                      <a:pPr algn="l" rtl="0"/>
                      <a:r>
                        <a:rPr lang="en-US" sz="4000" baseline="0" smtClean="0">
                          <a:sym typeface="Wingdings" panose="05000000000000000000" pitchFamily="2" charset="2"/>
                        </a:rPr>
                        <a:t> -  If   </a:t>
                      </a:r>
                      <a:r>
                        <a:rPr lang="en-US" sz="4000" i="1" baseline="0" smtClean="0"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sz="4000" baseline="0" smtClean="0">
                          <a:sym typeface="Wingdings" panose="05000000000000000000" pitchFamily="2" charset="2"/>
                        </a:rPr>
                        <a:t>’&gt;</a:t>
                      </a:r>
                      <a:r>
                        <a:rPr lang="en-US" sz="4000" i="1" baseline="0" smtClean="0"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sz="4000" baseline="0" smtClean="0">
                          <a:sym typeface="Wingdings" panose="05000000000000000000" pitchFamily="2" charset="2"/>
                        </a:rPr>
                        <a:t>   then  </a:t>
                      </a:r>
                      <a:r>
                        <a:rPr lang="en-US" sz="4000" i="1" baseline="0" smtClean="0"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sz="4000" baseline="0" smtClean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sz="4000" i="1" baseline="0" smtClean="0"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sz="4000" baseline="0" smtClean="0">
                          <a:sym typeface="Wingdings" panose="05000000000000000000" pitchFamily="2" charset="2"/>
                        </a:rPr>
                        <a:t>’) Ↄ </a:t>
                      </a:r>
                      <a:r>
                        <a:rPr lang="en-US" sz="4000" i="1" baseline="0" smtClean="0"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sz="4000" baseline="0" smtClean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sz="4000" i="1" baseline="0" smtClean="0"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sz="4000" baseline="0" smtClean="0"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algn="l" rtl="0"/>
                      <a:r>
                        <a:rPr lang="en-US" sz="4000" baseline="0" smtClean="0">
                          <a:sym typeface="Wingdings" panose="05000000000000000000" pitchFamily="2" charset="2"/>
                        </a:rPr>
                        <a:t> -  </a:t>
                      </a:r>
                      <a:r>
                        <a:rPr lang="en-US" sz="4000" i="1" baseline="0" smtClean="0"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sz="4000" baseline="30000" smtClean="0">
                          <a:sym typeface="Wingdings" panose="05000000000000000000" pitchFamily="2" charset="2"/>
                        </a:rPr>
                        <a:t>squares</a:t>
                      </a:r>
                      <a:r>
                        <a:rPr lang="en-US" sz="4000" baseline="0" smtClean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sz="4000" i="1" baseline="0" smtClean="0"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sz="4000" baseline="0" smtClean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sz="4000" i="1" baseline="0" smtClean="0"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sz="4000" baseline="0" smtClean="0">
                          <a:sym typeface="Wingdings" panose="05000000000000000000" pitchFamily="2" charset="2"/>
                        </a:rPr>
                        <a:t>)) continuous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aseline="0" smtClean="0">
                          <a:sym typeface="Wingdings" panose="05000000000000000000" pitchFamily="2" charset="2"/>
                        </a:rPr>
                        <a:t> -  </a:t>
                      </a:r>
                      <a:r>
                        <a:rPr lang="en-US" sz="4000" i="1" baseline="0" smtClean="0"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en-US" sz="4000" baseline="30000" smtClean="0">
                          <a:sym typeface="Wingdings" panose="05000000000000000000" pitchFamily="2" charset="2"/>
                        </a:rPr>
                        <a:t>squares</a:t>
                      </a:r>
                      <a:r>
                        <a:rPr lang="en-US" sz="4000" baseline="0" smtClean="0">
                          <a:sym typeface="Wingdings" panose="05000000000000000000" pitchFamily="2" charset="2"/>
                        </a:rPr>
                        <a:t>(Cake \ </a:t>
                      </a:r>
                      <a:r>
                        <a:rPr lang="en-US" sz="4000" i="1" baseline="0" smtClean="0">
                          <a:sym typeface="Wingdings" panose="05000000000000000000" pitchFamily="2" charset="2"/>
                        </a:rPr>
                        <a:t>K</a:t>
                      </a:r>
                      <a:r>
                        <a:rPr lang="en-US" sz="4000" baseline="0" smtClean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sz="4000" i="1" baseline="0" smtClean="0">
                          <a:sym typeface="Wingdings" panose="05000000000000000000" pitchFamily="2" charset="2"/>
                        </a:rPr>
                        <a:t>t</a:t>
                      </a:r>
                      <a:r>
                        <a:rPr lang="en-US" sz="4000" baseline="0" smtClean="0">
                          <a:sym typeface="Wingdings" panose="05000000000000000000" pitchFamily="2" charset="2"/>
                        </a:rPr>
                        <a:t>)) cont.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0" baseline="0" smtClean="0"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4000" b="1" smtClean="0"/>
                        <a:t>Knife</a:t>
                      </a:r>
                    </a:p>
                    <a:p>
                      <a:pPr algn="l" rtl="0"/>
                      <a:r>
                        <a:rPr lang="en-US" sz="4000" smtClean="0"/>
                        <a:t>  </a:t>
                      </a:r>
                      <a:endParaRPr lang="he-IL" sz="4000" i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1651521" y="1885594"/>
            <a:ext cx="686406" cy="6647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endParaRPr lang="he-IL" sz="4000">
              <a:solidFill>
                <a:schemeClr val="tx1"/>
              </a:solidFill>
            </a:endParaRPr>
          </a:p>
        </p:txBody>
      </p:sp>
      <p:pic>
        <p:nvPicPr>
          <p:cNvPr id="6" name="Picture 7 1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0892">
            <a:off x="274759" y="2881176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5697243"/>
            <a:ext cx="5452651" cy="87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/>
          <p:cNvCxnSpPr/>
          <p:nvPr/>
        </p:nvCxnSpPr>
        <p:spPr>
          <a:xfrm rot="5400000">
            <a:off x="1030532" y="5864017"/>
            <a:ext cx="0" cy="19634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>
            <a:off x="4461903" y="2608445"/>
            <a:ext cx="0" cy="19634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347607" y="2513201"/>
            <a:ext cx="0" cy="19634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941697" y="14172"/>
            <a:ext cx="8354704" cy="2497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585004" y="481881"/>
            <a:ext cx="4583925" cy="6168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941696" y="2511205"/>
            <a:ext cx="3616657" cy="3657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>
            <a:off x="1115632" y="5960789"/>
            <a:ext cx="0" cy="19634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1" y="2505832"/>
            <a:ext cx="932360" cy="435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 rot="5400000">
            <a:off x="1896213" y="4484426"/>
            <a:ext cx="932360" cy="435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5400000" flipV="1">
            <a:off x="4557713" y="4611126"/>
            <a:ext cx="0" cy="545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/>
          <p:cNvGrpSpPr/>
          <p:nvPr/>
        </p:nvGrpSpPr>
        <p:grpSpPr>
          <a:xfrm>
            <a:off x="966788" y="2503676"/>
            <a:ext cx="3592209" cy="3649216"/>
            <a:chOff x="966788" y="2503676"/>
            <a:chExt cx="3592209" cy="3649216"/>
          </a:xfrm>
        </p:grpSpPr>
        <p:sp>
          <p:nvSpPr>
            <p:cNvPr id="91" name="Rectangle 90"/>
            <p:cNvSpPr/>
            <p:nvPr/>
          </p:nvSpPr>
          <p:spPr>
            <a:xfrm>
              <a:off x="2462213" y="2503676"/>
              <a:ext cx="2096784" cy="2125216"/>
            </a:xfrm>
            <a:prstGeom prst="rect">
              <a:avLst/>
            </a:prstGeom>
            <a:solidFill>
              <a:srgbClr val="92D050">
                <a:alpha val="2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66788" y="4027676"/>
              <a:ext cx="2096784" cy="2125216"/>
            </a:xfrm>
            <a:prstGeom prst="rect">
              <a:avLst/>
            </a:prstGeom>
            <a:solidFill>
              <a:srgbClr val="92D050">
                <a:alpha val="2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471738" y="2513201"/>
            <a:ext cx="2096784" cy="2125216"/>
            <a:chOff x="2471738" y="2513201"/>
            <a:chExt cx="2096784" cy="2125216"/>
          </a:xfrm>
        </p:grpSpPr>
        <p:sp>
          <p:nvSpPr>
            <p:cNvPr id="94" name="Rectangle 93"/>
            <p:cNvSpPr/>
            <p:nvPr/>
          </p:nvSpPr>
          <p:spPr>
            <a:xfrm>
              <a:off x="2471738" y="2513201"/>
              <a:ext cx="2096784" cy="2125216"/>
            </a:xfrm>
            <a:prstGeom prst="rect">
              <a:avLst/>
            </a:prstGeom>
            <a:solidFill>
              <a:srgbClr val="92D050">
                <a:alpha val="2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913255" y="3465932"/>
              <a:ext cx="1093022" cy="321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Stopper</a:t>
              </a:r>
              <a:endParaRPr lang="en-US" sz="900" dirty="0">
                <a:ln>
                  <a:solidFill>
                    <a:sysClr val="windowText" lastClr="000000"/>
                  </a:solidFill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966789" y="2532251"/>
            <a:ext cx="3593286" cy="3620641"/>
            <a:chOff x="966789" y="2532251"/>
            <a:chExt cx="3593286" cy="3620641"/>
          </a:xfrm>
        </p:grpSpPr>
        <p:sp>
          <p:nvSpPr>
            <p:cNvPr id="97" name="Rectangle 96"/>
            <p:cNvSpPr/>
            <p:nvPr/>
          </p:nvSpPr>
          <p:spPr>
            <a:xfrm>
              <a:off x="966789" y="2532251"/>
              <a:ext cx="1495424" cy="1495425"/>
            </a:xfrm>
            <a:prstGeom prst="rect">
              <a:avLst/>
            </a:prstGeom>
            <a:solidFill>
              <a:srgbClr val="FF00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064651" y="4638417"/>
              <a:ext cx="1495424" cy="1514475"/>
            </a:xfrm>
            <a:prstGeom prst="rect">
              <a:avLst/>
            </a:prstGeom>
            <a:solidFill>
              <a:srgbClr val="FF00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3074176" y="4628892"/>
            <a:ext cx="1495424" cy="1514475"/>
            <a:chOff x="3074176" y="4628892"/>
            <a:chExt cx="1495424" cy="1514475"/>
          </a:xfrm>
        </p:grpSpPr>
        <p:sp>
          <p:nvSpPr>
            <p:cNvPr id="100" name="Rectangle 99"/>
            <p:cNvSpPr/>
            <p:nvPr/>
          </p:nvSpPr>
          <p:spPr>
            <a:xfrm>
              <a:off x="3074176" y="4628892"/>
              <a:ext cx="1495424" cy="1514475"/>
            </a:xfrm>
            <a:prstGeom prst="rect">
              <a:avLst/>
            </a:prstGeom>
            <a:solidFill>
              <a:srgbClr val="FF00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280040" y="5226842"/>
              <a:ext cx="1093022" cy="321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Other</a:t>
              </a:r>
              <a:endParaRPr lang="en-US" sz="900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1. Geometry:   envy-free</a:t>
            </a:r>
            <a:endParaRPr lang="he-IL"/>
          </a:p>
        </p:txBody>
      </p:sp>
      <p:sp>
        <p:nvSpPr>
          <p:cNvPr id="28" name="Content Placeholder 3"/>
          <p:cNvSpPr>
            <a:spLocks noGrp="1"/>
          </p:cNvSpPr>
          <p:nvPr>
            <p:ph sz="half" idx="2"/>
          </p:nvPr>
        </p:nvSpPr>
        <p:spPr>
          <a:xfrm>
            <a:off x="5076056" y="970197"/>
            <a:ext cx="3894584" cy="5054544"/>
          </a:xfrm>
        </p:spPr>
        <p:txBody>
          <a:bodyPr>
            <a:normAutofit/>
          </a:bodyPr>
          <a:lstStyle/>
          <a:p>
            <a:r>
              <a:rPr lang="en-US" sz="3600" smtClean="0"/>
              <a:t>Cake:   </a:t>
            </a:r>
            <a:r>
              <a:rPr lang="en-US" sz="3600" b="1" smtClean="0"/>
              <a:t>square</a:t>
            </a:r>
          </a:p>
          <a:p>
            <a:r>
              <a:rPr lang="en-US" sz="3600" smtClean="0"/>
              <a:t>Pieces: </a:t>
            </a:r>
            <a:r>
              <a:rPr lang="en-US" sz="3600" b="1" smtClean="0"/>
              <a:t>squares</a:t>
            </a:r>
          </a:p>
          <a:p>
            <a:r>
              <a:rPr lang="en-US" sz="3600" smtClean="0"/>
              <a:t>Agents: </a:t>
            </a:r>
            <a:r>
              <a:rPr lang="en-US" sz="3600" b="1" smtClean="0"/>
              <a:t>2</a:t>
            </a:r>
          </a:p>
          <a:p>
            <a:r>
              <a:rPr lang="en-US" sz="3600" smtClean="0"/>
              <a:t>Value guarantee: </a:t>
            </a:r>
            <a:br>
              <a:rPr lang="en-US" sz="3600" smtClean="0"/>
            </a:br>
            <a:r>
              <a:rPr lang="en-US" sz="3600" smtClean="0"/>
              <a:t> </a:t>
            </a:r>
            <a:r>
              <a:rPr lang="en-US" sz="3600" b="1" smtClean="0"/>
              <a:t>1/4   + envy-free</a:t>
            </a:r>
          </a:p>
          <a:p>
            <a:r>
              <a:rPr lang="en-US" sz="3600" smtClean="0"/>
              <a:t>Upper bound:</a:t>
            </a:r>
            <a:br>
              <a:rPr lang="en-US" sz="3600" smtClean="0"/>
            </a:br>
            <a:r>
              <a:rPr lang="en-US" sz="3600" smtClean="0"/>
              <a:t>             </a:t>
            </a:r>
            <a:r>
              <a:rPr lang="en-US" sz="3600" b="1" smtClean="0"/>
              <a:t>1/4</a:t>
            </a:r>
          </a:p>
          <a:p>
            <a:pPr marL="0" indent="0">
              <a:buNone/>
            </a:pPr>
            <a:endParaRPr lang="he-IL" sz="3600"/>
          </a:p>
        </p:txBody>
      </p:sp>
      <p:pic>
        <p:nvPicPr>
          <p:cNvPr id="103" name="Picture 10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31" y="6346210"/>
            <a:ext cx="4469485" cy="34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7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82"/>
                                        </p:tgtEl>
                                      </p:cBhvr>
                                      <p:by x="100000" y="20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-0.20833 -0.00278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17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81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0.00191 0.28148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1407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0" fill="hold"/>
                                        <p:tgtEl>
                                          <p:spTgt spid="80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6" dur="5000" fill="hold"/>
                                        <p:tgtEl>
                                          <p:spTgt spid="86"/>
                                        </p:tgtEl>
                                      </p:cBhvr>
                                      <p:by x="100000" y="20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96296E-6 L 0.00209 -0.27986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400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7.40741E-7 L 0.21476 0.00139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1. Geometry:   envy-free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6056" y="970197"/>
            <a:ext cx="3894584" cy="5535843"/>
          </a:xfrm>
        </p:spPr>
        <p:txBody>
          <a:bodyPr>
            <a:normAutofit/>
          </a:bodyPr>
          <a:lstStyle/>
          <a:p>
            <a:r>
              <a:rPr lang="en-US" sz="3600" smtClean="0"/>
              <a:t>Cake:   </a:t>
            </a:r>
            <a:r>
              <a:rPr lang="en-US" sz="3600" b="1" smtClean="0"/>
              <a:t>square</a:t>
            </a:r>
          </a:p>
          <a:p>
            <a:r>
              <a:rPr lang="en-US" sz="3600" smtClean="0"/>
              <a:t>Pieces: </a:t>
            </a:r>
            <a:r>
              <a:rPr lang="en-US" sz="3600" b="1" smtClean="0"/>
              <a:t>squares</a:t>
            </a:r>
          </a:p>
          <a:p>
            <a:r>
              <a:rPr lang="en-US" sz="3600" smtClean="0"/>
              <a:t>Agents: </a:t>
            </a:r>
            <a:r>
              <a:rPr lang="en-US" sz="3600" b="1" i="1" smtClean="0"/>
              <a:t>n</a:t>
            </a:r>
          </a:p>
          <a:p>
            <a:r>
              <a:rPr lang="en-US" sz="3600" smtClean="0"/>
              <a:t>Value guarantee: </a:t>
            </a:r>
            <a:br>
              <a:rPr lang="en-US" sz="3600" smtClean="0"/>
            </a:br>
            <a:r>
              <a:rPr lang="en-US" sz="3600" smtClean="0"/>
              <a:t>             </a:t>
            </a:r>
            <a:r>
              <a:rPr lang="en-US" sz="3600" b="1" smtClean="0"/>
              <a:t>1/(2</a:t>
            </a:r>
            <a:r>
              <a:rPr lang="en-US" sz="3600" b="1" i="1" smtClean="0"/>
              <a:t>n</a:t>
            </a:r>
            <a:r>
              <a:rPr lang="en-US" sz="3600" b="1" smtClean="0"/>
              <a:t>)</a:t>
            </a:r>
            <a:r>
              <a:rPr lang="en-US" sz="3600" b="1" baseline="30000" smtClean="0"/>
              <a:t>2</a:t>
            </a:r>
            <a:br>
              <a:rPr lang="en-US" sz="3600" b="1" baseline="30000" smtClean="0"/>
            </a:br>
            <a:r>
              <a:rPr lang="en-US" sz="3600" b="1" baseline="30000" smtClean="0"/>
              <a:t>      </a:t>
            </a:r>
            <a:r>
              <a:rPr lang="en-US" sz="3600" b="1" smtClean="0"/>
              <a:t> + envy-free</a:t>
            </a:r>
            <a:endParaRPr lang="en-US" sz="3600" b="1" baseline="30000" smtClean="0"/>
          </a:p>
          <a:p>
            <a:r>
              <a:rPr lang="en-US" sz="3600" smtClean="0"/>
              <a:t>Upper bound:</a:t>
            </a:r>
            <a:br>
              <a:rPr lang="en-US" sz="3600" smtClean="0"/>
            </a:br>
            <a:r>
              <a:rPr lang="en-US" sz="3600" smtClean="0"/>
              <a:t>             </a:t>
            </a:r>
            <a:r>
              <a:rPr lang="en-US" sz="3600" b="1" smtClean="0"/>
              <a:t>1/(2</a:t>
            </a:r>
            <a:r>
              <a:rPr lang="en-US" sz="3600" b="1" i="1" smtClean="0"/>
              <a:t>n</a:t>
            </a:r>
            <a:r>
              <a:rPr lang="en-US" sz="3600" b="1" smtClean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323528" y="2617608"/>
            <a:ext cx="4105275" cy="4021138"/>
          </a:xfrm>
          <a:prstGeom prst="rect">
            <a:avLst/>
          </a:prstGeom>
          <a:solidFill>
            <a:schemeClr val="bg2"/>
          </a:solidFill>
          <a:ln w="38100">
            <a:solidFill>
              <a:srgbClr val="003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371076" y="2691340"/>
            <a:ext cx="576064" cy="57606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/>
          <p:cNvSpPr/>
          <p:nvPr/>
        </p:nvSpPr>
        <p:spPr>
          <a:xfrm>
            <a:off x="2255959" y="4643938"/>
            <a:ext cx="2039172" cy="1873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/>
          <p:cNvSpPr/>
          <p:nvPr/>
        </p:nvSpPr>
        <p:spPr>
          <a:xfrm>
            <a:off x="530789" y="5065880"/>
            <a:ext cx="1440160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/>
          <p:cNvSpPr/>
          <p:nvPr/>
        </p:nvSpPr>
        <p:spPr>
          <a:xfrm>
            <a:off x="3430502" y="2761624"/>
            <a:ext cx="945686" cy="93610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728093" y="2979372"/>
            <a:ext cx="1296144" cy="123424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/>
          <p:cNvSpPr/>
          <p:nvPr/>
        </p:nvSpPr>
        <p:spPr>
          <a:xfrm>
            <a:off x="550182" y="3707834"/>
            <a:ext cx="945686" cy="93610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015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5" name="Freeform 2"/>
          <p:cNvSpPr>
            <a:spLocks noChangeArrowheads="1"/>
          </p:cNvSpPr>
          <p:nvPr/>
        </p:nvSpPr>
        <p:spPr bwMode="auto">
          <a:xfrm>
            <a:off x="152400" y="152400"/>
            <a:ext cx="7938" cy="7938"/>
          </a:xfrm>
          <a:custGeom>
            <a:avLst/>
            <a:gdLst>
              <a:gd name="T0" fmla="*/ 0 w 7938"/>
              <a:gd name="T1" fmla="*/ 0 h 7938"/>
              <a:gd name="T2" fmla="*/ 21 w 7938"/>
              <a:gd name="T3" fmla="*/ 0 h 7938"/>
              <a:gd name="T4" fmla="*/ 21 w 7938"/>
              <a:gd name="T5" fmla="*/ 21 h 7938"/>
              <a:gd name="T6" fmla="*/ 0 w 7938"/>
              <a:gd name="T7" fmla="*/ 21 h 7938"/>
              <a:gd name="T8" fmla="*/ 0 w 7938"/>
              <a:gd name="T9" fmla="*/ 0 h 79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938"/>
              <a:gd name="T16" fmla="*/ 0 h 7938"/>
              <a:gd name="T17" fmla="*/ 7938 w 7938"/>
              <a:gd name="T18" fmla="*/ 7938 h 79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938" h="7938">
                <a:moveTo>
                  <a:pt x="0" y="0"/>
                </a:moveTo>
                <a:lnTo>
                  <a:pt x="21" y="0"/>
                </a:lnTo>
                <a:lnTo>
                  <a:pt x="21" y="21"/>
                </a:lnTo>
                <a:lnTo>
                  <a:pt x="0" y="21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262" y="5427244"/>
            <a:ext cx="1735137" cy="137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Text Box 4"/>
          <p:cNvSpPr txBox="1">
            <a:spLocks noChangeArrowheads="1"/>
          </p:cNvSpPr>
          <p:nvPr/>
        </p:nvSpPr>
        <p:spPr bwMode="auto">
          <a:xfrm>
            <a:off x="-2381" y="908720"/>
            <a:ext cx="9126537" cy="1325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r" rtl="1" eaLnBrk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2"/>
                </a:solidFill>
                <a:latin typeface="Tw Cen MT" pitchFamily="34" charset="0"/>
              </a:defRPr>
            </a:lvl1pPr>
            <a:lvl2pPr marL="639763" indent="-228600" algn="r" rtl="1" eaLnBrk="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2"/>
                </a:solidFill>
                <a:latin typeface="Tw Cen MT" pitchFamily="34" charset="0"/>
              </a:defRPr>
            </a:lvl2pPr>
            <a:lvl3pPr marL="914400" algn="r" rtl="1" eaLnBrk="0">
              <a:spcBef>
                <a:spcPct val="20000"/>
              </a:spcBef>
              <a:buClr>
                <a:srgbClr val="B5AE53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2"/>
                </a:solidFill>
                <a:latin typeface="Tw Cen MT" pitchFamily="34" charset="0"/>
              </a:defRPr>
            </a:lvl3pPr>
            <a:lvl4pPr marL="1279525" algn="r" rtl="1" eaLnBrk="0">
              <a:spcBef>
                <a:spcPct val="20000"/>
              </a:spcBef>
              <a:buClr>
                <a:srgbClr val="848058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4pPr>
            <a:lvl5pPr marL="1554163" algn="r" rtl="1" eaLnBrk="0">
              <a:spcBef>
                <a:spcPct val="20000"/>
              </a:spcBef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5pPr>
            <a:lvl6pPr marL="2011363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6pPr>
            <a:lvl7pPr marL="2468563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7pPr>
            <a:lvl8pPr marL="2925763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8pPr>
            <a:lvl9pPr marL="3382963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9pPr>
          </a:lstStyle>
          <a:p>
            <a:pPr algn="ctr" rtl="0" ea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he-IL" sz="8000" b="1" smtClean="0">
                <a:solidFill>
                  <a:srgbClr val="75FF52"/>
                </a:solidFill>
                <a:ea typeface="WenQuanYi Micro Hei" charset="0"/>
                <a:cs typeface="Arial" pitchFamily="34" charset="0"/>
              </a:rPr>
              <a:t>Fair Division of Land</a:t>
            </a:r>
            <a:endParaRPr lang="en-US" altLang="he-IL" sz="8000" b="1">
              <a:solidFill>
                <a:srgbClr val="75FF52"/>
              </a:solidFill>
              <a:ea typeface="WenQuanYi Micro Hei" charset="0"/>
              <a:cs typeface="Arial" pitchFamily="34" charset="0"/>
            </a:endParaRPr>
          </a:p>
        </p:txBody>
      </p:sp>
      <p:sp>
        <p:nvSpPr>
          <p:cNvPr id="8198" name="Text Box 5"/>
          <p:cNvSpPr txBox="1">
            <a:spLocks noChangeArrowheads="1"/>
          </p:cNvSpPr>
          <p:nvPr/>
        </p:nvSpPr>
        <p:spPr bwMode="auto">
          <a:xfrm>
            <a:off x="120774" y="2246172"/>
            <a:ext cx="8788400" cy="3172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r" rtl="1" eaLnBrk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2"/>
                </a:solidFill>
                <a:latin typeface="Tw Cen MT" pitchFamily="34" charset="0"/>
              </a:defRPr>
            </a:lvl1pPr>
            <a:lvl2pPr marL="639763" indent="-228600" algn="r" rtl="1" eaLnBrk="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2"/>
                </a:solidFill>
                <a:latin typeface="Tw Cen MT" pitchFamily="34" charset="0"/>
              </a:defRPr>
            </a:lvl2pPr>
            <a:lvl3pPr marL="914400" algn="r" rtl="1" eaLnBrk="0">
              <a:spcBef>
                <a:spcPct val="20000"/>
              </a:spcBef>
              <a:buClr>
                <a:srgbClr val="B5AE53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2"/>
                </a:solidFill>
                <a:latin typeface="Tw Cen MT" pitchFamily="34" charset="0"/>
              </a:defRPr>
            </a:lvl3pPr>
            <a:lvl4pPr marL="1279525" algn="r" rtl="1" eaLnBrk="0">
              <a:spcBef>
                <a:spcPct val="20000"/>
              </a:spcBef>
              <a:buClr>
                <a:srgbClr val="848058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4pPr>
            <a:lvl5pPr marL="1554163" algn="r" rtl="1" eaLnBrk="0">
              <a:spcBef>
                <a:spcPct val="20000"/>
              </a:spcBef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5pPr>
            <a:lvl6pPr marL="2011363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6pPr>
            <a:lvl7pPr marL="2468563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7pPr>
            <a:lvl8pPr marL="2925763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8pPr>
            <a:lvl9pPr marL="3382963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B54D"/>
              </a:buClr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tx2"/>
                </a:solidFill>
                <a:latin typeface="Tw Cen MT" pitchFamily="34" charset="0"/>
              </a:defRPr>
            </a:lvl9pPr>
          </a:lstStyle>
          <a:p>
            <a:pPr algn="ctr" rtl="0" eaLnBrk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he-IL" sz="4000" b="1" smtClean="0">
                <a:solidFill>
                  <a:srgbClr val="FFFFFF"/>
                </a:solidFill>
                <a:ea typeface="WenQuanYi Micro Hei" charset="0"/>
                <a:cs typeface="Arial" pitchFamily="34" charset="0"/>
              </a:rPr>
              <a:t>Erel Segal-haLevi</a:t>
            </a:r>
          </a:p>
          <a:p>
            <a:pPr algn="ctr" rtl="0" eaLnBrk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en-US" altLang="he-IL" sz="4000" b="1">
              <a:solidFill>
                <a:srgbClr val="FFFFFF"/>
              </a:solidFill>
              <a:ea typeface="WenQuanYi Micro Hei" charset="0"/>
              <a:cs typeface="Arial" pitchFamily="34" charset="0"/>
            </a:endParaRPr>
          </a:p>
          <a:p>
            <a:pPr algn="ctr" rtl="0" ea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he-IL" sz="4000" b="1" smtClean="0">
                <a:solidFill>
                  <a:srgbClr val="FFFFFF"/>
                </a:solidFill>
                <a:ea typeface="WenQuanYi Micro Hei" charset="0"/>
                <a:cs typeface="Arial" pitchFamily="34" charset="0"/>
              </a:rPr>
              <a:t>Advisors</a:t>
            </a:r>
            <a:r>
              <a:rPr lang="en-US" altLang="he-IL" sz="4000" b="1">
                <a:solidFill>
                  <a:srgbClr val="FFFFFF"/>
                </a:solidFill>
                <a:ea typeface="WenQuanYi Micro Hei" charset="0"/>
                <a:cs typeface="Arial" pitchFamily="34" charset="0"/>
              </a:rPr>
              <a:t>:</a:t>
            </a:r>
          </a:p>
          <a:p>
            <a:pPr algn="ctr" rtl="0" ea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he-IL" sz="4000" b="1">
                <a:solidFill>
                  <a:srgbClr val="FFFFFF"/>
                </a:solidFill>
                <a:ea typeface="WenQuanYi Micro Hei" charset="0"/>
                <a:cs typeface="Arial" pitchFamily="34" charset="0"/>
              </a:rPr>
              <a:t>Yonatan Aumann      Avinatan Hassidim</a:t>
            </a:r>
            <a:br>
              <a:rPr lang="en-US" altLang="he-IL" sz="4000" b="1">
                <a:solidFill>
                  <a:srgbClr val="FFFFFF"/>
                </a:solidFill>
                <a:ea typeface="WenQuanYi Micro Hei" charset="0"/>
                <a:cs typeface="Arial" pitchFamily="34" charset="0"/>
              </a:rPr>
            </a:br>
            <a:r>
              <a:rPr lang="en-US" altLang="he-IL" sz="4000" b="1">
                <a:solidFill>
                  <a:srgbClr val="FFFFFF"/>
                </a:solidFill>
                <a:ea typeface="WenQuanYi Micro Hei" charset="0"/>
                <a:cs typeface="Arial" pitchFamily="34" charset="0"/>
              </a:rPr>
              <a:t>Shmuel Nitzan</a:t>
            </a:r>
          </a:p>
        </p:txBody>
      </p:sp>
      <p:pic>
        <p:nvPicPr>
          <p:cNvPr id="819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754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00" name="Rectangle 7"/>
          <p:cNvSpPr>
            <a:spLocks noChangeArrowheads="1"/>
          </p:cNvSpPr>
          <p:nvPr/>
        </p:nvSpPr>
        <p:spPr bwMode="auto">
          <a:xfrm>
            <a:off x="6610350" y="0"/>
            <a:ext cx="2533650" cy="460375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>
              <a:lnSpc>
                <a:spcPct val="100000"/>
              </a:lnSpc>
              <a:buClrTx/>
              <a:buFontTx/>
              <a:buNone/>
            </a:pPr>
            <a:r>
              <a:rPr lang="en-US" altLang="he-IL" sz="2400" b="1">
                <a:solidFill>
                  <a:srgbClr val="FFFFFF"/>
                </a:solidFill>
                <a:ea typeface="WenQuanYi Micro Hei" charset="0"/>
                <a:cs typeface="Arial" pitchFamily="34" charset="0"/>
              </a:rPr>
              <a:t>(Ezekiel 47:14)</a:t>
            </a:r>
          </a:p>
        </p:txBody>
      </p:sp>
    </p:spTree>
    <p:extLst>
      <p:ext uri="{BB962C8B-B14F-4D97-AF65-F5344CB8AC3E}">
        <p14:creationId xmlns:p14="http://schemas.microsoft.com/office/powerpoint/2010/main" val="1978782941"/>
      </p:ext>
    </p:extLst>
  </p:cSld>
  <p:clrMapOvr>
    <a:masterClrMapping/>
  </p:clrMapOvr>
  <p:transition spd="med" advTm="2048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-36512" y="3140968"/>
            <a:ext cx="9001000" cy="1800200"/>
          </a:xfrm>
        </p:spPr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sz="3600" dirty="0" smtClean="0"/>
              <a:t>1</a:t>
            </a:r>
            <a:r>
              <a:rPr lang="en-US" sz="3600" smtClean="0"/>
              <a:t>. </a:t>
            </a:r>
            <a:r>
              <a:rPr lang="en-US" sz="3600" b="1" smtClean="0"/>
              <a:t>Geometry</a:t>
            </a:r>
            <a:r>
              <a:rPr lang="en-US" sz="3600" smtClean="0"/>
              <a:t>:     No  / 1-dim.              Yes, 2-dim.</a:t>
            </a:r>
            <a:endParaRPr lang="en-US" sz="3600" dirty="0" smtClean="0"/>
          </a:p>
          <a:p>
            <a:pPr marL="0" indent="0" algn="l" rtl="0">
              <a:buNone/>
            </a:pP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sz="360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US" sz="3600" b="1" smtClean="0">
                <a:solidFill>
                  <a:schemeClr val="bg1">
                    <a:lumMod val="75000"/>
                  </a:schemeClr>
                </a:solidFill>
              </a:rPr>
              <a:t>Redivision</a:t>
            </a:r>
            <a:r>
              <a:rPr lang="en-US" sz="3600" smtClean="0">
                <a:solidFill>
                  <a:schemeClr val="bg1">
                    <a:lumMod val="75000"/>
                  </a:schemeClr>
                </a:solidFill>
              </a:rPr>
              <a:t>:              No                           Yes</a:t>
            </a:r>
          </a:p>
          <a:p>
            <a:pPr marL="0" indent="0" algn="l" rtl="0">
              <a:buNone/>
            </a:pPr>
            <a:r>
              <a:rPr lang="en-US" sz="3600" smtClean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3600" b="1" smtClean="0">
                <a:solidFill>
                  <a:schemeClr val="bg1">
                    <a:lumMod val="75000"/>
                  </a:schemeClr>
                </a:solidFill>
              </a:rPr>
              <a:t>Ownership</a:t>
            </a:r>
            <a:r>
              <a:rPr lang="en-US" sz="3600" smtClean="0">
                <a:solidFill>
                  <a:schemeClr val="bg1">
                    <a:lumMod val="75000"/>
                  </a:schemeClr>
                </a:solidFill>
              </a:rPr>
              <a:t>:      Individual                  Family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smtClean="0"/>
              <a:t>                   From Cakes        to           Lands</a:t>
            </a:r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328343" y="5157192"/>
            <a:ext cx="845827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"</a:t>
            </a:r>
            <a:r>
              <a:rPr lang="en-US" sz="2400" b="1">
                <a:solidFill>
                  <a:schemeClr val="tx1"/>
                </a:solidFill>
              </a:rPr>
              <a:t>Fair and Square - Cake-Cutting in Two </a:t>
            </a:r>
            <a:r>
              <a:rPr lang="en-US" sz="2400" b="1" smtClean="0">
                <a:solidFill>
                  <a:schemeClr val="tx1"/>
                </a:solidFill>
              </a:rPr>
              <a:t>Dimensions</a:t>
            </a:r>
            <a:r>
              <a:rPr lang="en-US" sz="2400" smtClean="0">
                <a:solidFill>
                  <a:schemeClr val="tx1"/>
                </a:solidFill>
              </a:rPr>
              <a:t>“. </a:t>
            </a:r>
            <a:br>
              <a:rPr lang="en-US" sz="2400" smtClean="0">
                <a:solidFill>
                  <a:schemeClr val="tx1"/>
                </a:solidFill>
              </a:rPr>
            </a:br>
            <a:r>
              <a:rPr lang="en-US" sz="2400" smtClean="0">
                <a:solidFill>
                  <a:schemeClr val="tx1"/>
                </a:solidFill>
              </a:rPr>
              <a:t>Under revision for </a:t>
            </a:r>
            <a:r>
              <a:rPr lang="en-US" sz="2400">
                <a:solidFill>
                  <a:schemeClr val="tx1"/>
                </a:solidFill>
              </a:rPr>
              <a:t>Journal of Mathematical </a:t>
            </a:r>
            <a:r>
              <a:rPr lang="en-US" sz="2400" smtClean="0">
                <a:solidFill>
                  <a:schemeClr val="tx1"/>
                </a:solidFill>
              </a:rPr>
              <a:t>Economics.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8343" y="6050906"/>
            <a:ext cx="8403520" cy="7793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"</a:t>
            </a:r>
            <a:r>
              <a:rPr lang="en-US" sz="2400" b="1">
                <a:solidFill>
                  <a:schemeClr val="tx1"/>
                </a:solidFill>
              </a:rPr>
              <a:t>Envy-Free Cake-Cutting in Two </a:t>
            </a:r>
            <a:r>
              <a:rPr lang="en-US" sz="2400" b="1" smtClean="0">
                <a:solidFill>
                  <a:schemeClr val="tx1"/>
                </a:solidFill>
              </a:rPr>
              <a:t>Dimensions</a:t>
            </a:r>
            <a:r>
              <a:rPr lang="en-US" sz="2400" smtClean="0">
                <a:solidFill>
                  <a:schemeClr val="tx1"/>
                </a:solidFill>
              </a:rPr>
              <a:t>“. </a:t>
            </a:r>
            <a:br>
              <a:rPr lang="en-US" sz="2400" smtClean="0">
                <a:solidFill>
                  <a:schemeClr val="tx1"/>
                </a:solidFill>
              </a:rPr>
            </a:br>
            <a:r>
              <a:rPr lang="en-US" sz="2400" smtClean="0">
                <a:solidFill>
                  <a:schemeClr val="tx1"/>
                </a:solidFill>
              </a:rPr>
              <a:t>Appeared in the Proceedings of the AAAI, 2015.</a:t>
            </a:r>
            <a:endParaRPr lang="he-IL" sz="2400">
              <a:solidFill>
                <a:schemeClr val="tx1"/>
              </a:solidFill>
            </a:endParaRPr>
          </a:p>
        </p:txBody>
      </p:sp>
      <p:pic>
        <p:nvPicPr>
          <p:cNvPr id="110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1" y="836712"/>
            <a:ext cx="2700265" cy="222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11" name="Group 110"/>
          <p:cNvGrpSpPr/>
          <p:nvPr/>
        </p:nvGrpSpPr>
        <p:grpSpPr>
          <a:xfrm>
            <a:off x="2771022" y="847490"/>
            <a:ext cx="2421729" cy="2224737"/>
            <a:chOff x="378560" y="1657701"/>
            <a:chExt cx="3960812" cy="4751388"/>
          </a:xfrm>
        </p:grpSpPr>
        <p:sp>
          <p:nvSpPr>
            <p:cNvPr id="112" name="Rectangle 111"/>
            <p:cNvSpPr/>
            <p:nvPr/>
          </p:nvSpPr>
          <p:spPr>
            <a:xfrm>
              <a:off x="378560" y="1657701"/>
              <a:ext cx="3960812" cy="4751388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>
                <a:defRPr/>
              </a:pPr>
              <a:endParaRPr lang="he-IL"/>
            </a:p>
          </p:txBody>
        </p:sp>
        <p:grpSp>
          <p:nvGrpSpPr>
            <p:cNvPr id="113" name="Group 112"/>
            <p:cNvGrpSpPr>
              <a:grpSpLocks/>
            </p:cNvGrpSpPr>
            <p:nvPr/>
          </p:nvGrpSpPr>
          <p:grpSpPr bwMode="auto">
            <a:xfrm>
              <a:off x="1323571" y="1657701"/>
              <a:ext cx="1005531" cy="4705350"/>
              <a:chOff x="251520" y="1830218"/>
              <a:chExt cx="3816424" cy="4392488"/>
            </a:xfrm>
          </p:grpSpPr>
          <p:cxnSp>
            <p:nvCxnSpPr>
              <p:cNvPr id="150" name="Straight Connector 149"/>
              <p:cNvCxnSpPr/>
              <p:nvPr/>
            </p:nvCxnSpPr>
            <p:spPr>
              <a:xfrm>
                <a:off x="539393" y="1830218"/>
                <a:ext cx="0" cy="4392488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827266" y="1830218"/>
                <a:ext cx="0" cy="4392488"/>
              </a:xfrm>
              <a:prstGeom prst="line">
                <a:avLst/>
              </a:prstGeom>
              <a:ln w="63500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1259917" y="1830218"/>
                <a:ext cx="0" cy="4392488"/>
              </a:xfrm>
              <a:prstGeom prst="line">
                <a:avLst/>
              </a:prstGeom>
              <a:ln w="6350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1475402" y="1830218"/>
                <a:ext cx="0" cy="4392488"/>
              </a:xfrm>
              <a:prstGeom prst="line">
                <a:avLst/>
              </a:prstGeom>
              <a:ln w="63500">
                <a:solidFill>
                  <a:srgbClr val="7030A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08054" y="1830218"/>
                <a:ext cx="0" cy="4392488"/>
              </a:xfrm>
              <a:prstGeom prst="line">
                <a:avLst/>
              </a:prstGeom>
              <a:ln w="63500">
                <a:solidFill>
                  <a:srgbClr val="C0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2195926" y="1830218"/>
                <a:ext cx="0" cy="4392488"/>
              </a:xfrm>
              <a:prstGeom prst="line">
                <a:avLst/>
              </a:prstGeom>
              <a:ln w="63500">
                <a:solidFill>
                  <a:srgbClr val="00206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2773357" y="1830218"/>
                <a:ext cx="0" cy="4392488"/>
              </a:xfrm>
              <a:prstGeom prst="line">
                <a:avLst/>
              </a:prstGeom>
              <a:ln w="63500">
                <a:solidFill>
                  <a:srgbClr val="00B0F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3131935" y="1830218"/>
                <a:ext cx="0" cy="4392488"/>
              </a:xfrm>
              <a:prstGeom prst="line">
                <a:avLst/>
              </a:prstGeom>
              <a:ln w="63500">
                <a:solidFill>
                  <a:schemeClr val="accent5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3707682" y="1830218"/>
                <a:ext cx="0" cy="4392488"/>
              </a:xfrm>
              <a:prstGeom prst="line">
                <a:avLst/>
              </a:prstGeom>
              <a:ln w="63500">
                <a:solidFill>
                  <a:srgbClr val="92D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4067944" y="1830218"/>
                <a:ext cx="0" cy="4392488"/>
              </a:xfrm>
              <a:prstGeom prst="line">
                <a:avLst/>
              </a:prstGeom>
              <a:ln w="63500">
                <a:solidFill>
                  <a:srgbClr val="FFFF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251520" y="1830218"/>
                <a:ext cx="0" cy="4392488"/>
              </a:xfrm>
              <a:prstGeom prst="line">
                <a:avLst/>
              </a:prstGeom>
              <a:ln w="63500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>
              <a:grpSpLocks/>
            </p:cNvGrpSpPr>
            <p:nvPr/>
          </p:nvGrpSpPr>
          <p:grpSpPr bwMode="auto">
            <a:xfrm rot="10800000">
              <a:off x="422295" y="1680720"/>
              <a:ext cx="1030478" cy="4705350"/>
              <a:chOff x="251520" y="1830218"/>
              <a:chExt cx="3816424" cy="4392488"/>
            </a:xfrm>
          </p:grpSpPr>
          <p:cxnSp>
            <p:nvCxnSpPr>
              <p:cNvPr id="139" name="Straight Connector 138"/>
              <p:cNvCxnSpPr/>
              <p:nvPr/>
            </p:nvCxnSpPr>
            <p:spPr>
              <a:xfrm>
                <a:off x="539393" y="1830218"/>
                <a:ext cx="0" cy="4392488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827266" y="1830218"/>
                <a:ext cx="0" cy="4392488"/>
              </a:xfrm>
              <a:prstGeom prst="line">
                <a:avLst/>
              </a:prstGeom>
              <a:ln w="63500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259917" y="1830218"/>
                <a:ext cx="0" cy="4392488"/>
              </a:xfrm>
              <a:prstGeom prst="line">
                <a:avLst/>
              </a:prstGeom>
              <a:ln w="6350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1475402" y="1830218"/>
                <a:ext cx="0" cy="4392488"/>
              </a:xfrm>
              <a:prstGeom prst="line">
                <a:avLst/>
              </a:prstGeom>
              <a:ln w="63500">
                <a:solidFill>
                  <a:srgbClr val="7030A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1908054" y="1830218"/>
                <a:ext cx="0" cy="4392488"/>
              </a:xfrm>
              <a:prstGeom prst="line">
                <a:avLst/>
              </a:prstGeom>
              <a:ln w="63500">
                <a:solidFill>
                  <a:srgbClr val="C0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2195926" y="1830218"/>
                <a:ext cx="0" cy="4392488"/>
              </a:xfrm>
              <a:prstGeom prst="line">
                <a:avLst/>
              </a:prstGeom>
              <a:ln w="63500">
                <a:solidFill>
                  <a:srgbClr val="00206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2773357" y="1830218"/>
                <a:ext cx="0" cy="4392488"/>
              </a:xfrm>
              <a:prstGeom prst="line">
                <a:avLst/>
              </a:prstGeom>
              <a:ln w="63500">
                <a:solidFill>
                  <a:srgbClr val="00B0F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3131935" y="1830218"/>
                <a:ext cx="0" cy="4392488"/>
              </a:xfrm>
              <a:prstGeom prst="line">
                <a:avLst/>
              </a:prstGeom>
              <a:ln w="63500">
                <a:solidFill>
                  <a:schemeClr val="accent5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3707682" y="1830218"/>
                <a:ext cx="0" cy="4392488"/>
              </a:xfrm>
              <a:prstGeom prst="line">
                <a:avLst/>
              </a:prstGeom>
              <a:ln w="63500">
                <a:solidFill>
                  <a:srgbClr val="92D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4067944" y="1830218"/>
                <a:ext cx="0" cy="4392488"/>
              </a:xfrm>
              <a:prstGeom prst="line">
                <a:avLst/>
              </a:prstGeom>
              <a:ln w="63500">
                <a:solidFill>
                  <a:srgbClr val="FFFF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251520" y="1830218"/>
                <a:ext cx="0" cy="4392488"/>
              </a:xfrm>
              <a:prstGeom prst="line">
                <a:avLst/>
              </a:prstGeom>
              <a:ln w="63500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/>
            <p:cNvGrpSpPr>
              <a:grpSpLocks/>
            </p:cNvGrpSpPr>
            <p:nvPr/>
          </p:nvGrpSpPr>
          <p:grpSpPr bwMode="auto">
            <a:xfrm>
              <a:off x="2188383" y="1680720"/>
              <a:ext cx="1005531" cy="4705350"/>
              <a:chOff x="251520" y="1830218"/>
              <a:chExt cx="3816424" cy="4392488"/>
            </a:xfrm>
          </p:grpSpPr>
          <p:cxnSp>
            <p:nvCxnSpPr>
              <p:cNvPr id="128" name="Straight Connector 127"/>
              <p:cNvCxnSpPr/>
              <p:nvPr/>
            </p:nvCxnSpPr>
            <p:spPr>
              <a:xfrm>
                <a:off x="539393" y="1830218"/>
                <a:ext cx="0" cy="4392488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827266" y="1830218"/>
                <a:ext cx="0" cy="4392488"/>
              </a:xfrm>
              <a:prstGeom prst="line">
                <a:avLst/>
              </a:prstGeom>
              <a:ln w="63500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259917" y="1830218"/>
                <a:ext cx="0" cy="4392488"/>
              </a:xfrm>
              <a:prstGeom prst="line">
                <a:avLst/>
              </a:prstGeom>
              <a:ln w="6350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1475402" y="1830218"/>
                <a:ext cx="0" cy="4392488"/>
              </a:xfrm>
              <a:prstGeom prst="line">
                <a:avLst/>
              </a:prstGeom>
              <a:ln w="63500">
                <a:solidFill>
                  <a:srgbClr val="7030A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1908054" y="1830218"/>
                <a:ext cx="0" cy="4392488"/>
              </a:xfrm>
              <a:prstGeom prst="line">
                <a:avLst/>
              </a:prstGeom>
              <a:ln w="63500">
                <a:solidFill>
                  <a:srgbClr val="C0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2195926" y="1830218"/>
                <a:ext cx="0" cy="4392488"/>
              </a:xfrm>
              <a:prstGeom prst="line">
                <a:avLst/>
              </a:prstGeom>
              <a:ln w="63500">
                <a:solidFill>
                  <a:srgbClr val="00206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2773357" y="1830218"/>
                <a:ext cx="0" cy="4392488"/>
              </a:xfrm>
              <a:prstGeom prst="line">
                <a:avLst/>
              </a:prstGeom>
              <a:ln w="63500">
                <a:solidFill>
                  <a:srgbClr val="00B0F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3131935" y="1830218"/>
                <a:ext cx="0" cy="4392488"/>
              </a:xfrm>
              <a:prstGeom prst="line">
                <a:avLst/>
              </a:prstGeom>
              <a:ln w="63500">
                <a:solidFill>
                  <a:schemeClr val="accent5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3707682" y="1830218"/>
                <a:ext cx="0" cy="4392488"/>
              </a:xfrm>
              <a:prstGeom prst="line">
                <a:avLst/>
              </a:prstGeom>
              <a:ln w="63500">
                <a:solidFill>
                  <a:srgbClr val="92D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4067944" y="1830218"/>
                <a:ext cx="0" cy="4392488"/>
              </a:xfrm>
              <a:prstGeom prst="line">
                <a:avLst/>
              </a:prstGeom>
              <a:ln w="63500">
                <a:solidFill>
                  <a:srgbClr val="FFFF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251520" y="1830218"/>
                <a:ext cx="0" cy="4392488"/>
              </a:xfrm>
              <a:prstGeom prst="line">
                <a:avLst/>
              </a:prstGeom>
              <a:ln w="63500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115"/>
            <p:cNvGrpSpPr>
              <a:grpSpLocks/>
            </p:cNvGrpSpPr>
            <p:nvPr/>
          </p:nvGrpSpPr>
          <p:grpSpPr bwMode="auto">
            <a:xfrm>
              <a:off x="3259903" y="1680720"/>
              <a:ext cx="1005531" cy="4705350"/>
              <a:chOff x="251520" y="1830218"/>
              <a:chExt cx="3816424" cy="4392488"/>
            </a:xfrm>
          </p:grpSpPr>
          <p:cxnSp>
            <p:nvCxnSpPr>
              <p:cNvPr id="117" name="Straight Connector 116"/>
              <p:cNvCxnSpPr/>
              <p:nvPr/>
            </p:nvCxnSpPr>
            <p:spPr>
              <a:xfrm>
                <a:off x="539393" y="1830218"/>
                <a:ext cx="0" cy="4392488"/>
              </a:xfrm>
              <a:prstGeom prst="line">
                <a:avLst/>
              </a:prstGeom>
              <a:ln w="635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827266" y="1830218"/>
                <a:ext cx="0" cy="4392488"/>
              </a:xfrm>
              <a:prstGeom prst="line">
                <a:avLst/>
              </a:prstGeom>
              <a:ln w="63500">
                <a:solidFill>
                  <a:srgbClr val="FFC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1259917" y="1830218"/>
                <a:ext cx="0" cy="4392488"/>
              </a:xfrm>
              <a:prstGeom prst="line">
                <a:avLst/>
              </a:prstGeom>
              <a:ln w="6350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1475402" y="1830218"/>
                <a:ext cx="0" cy="4392488"/>
              </a:xfrm>
              <a:prstGeom prst="line">
                <a:avLst/>
              </a:prstGeom>
              <a:ln w="63500">
                <a:solidFill>
                  <a:srgbClr val="7030A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1908054" y="1830218"/>
                <a:ext cx="0" cy="4392488"/>
              </a:xfrm>
              <a:prstGeom prst="line">
                <a:avLst/>
              </a:prstGeom>
              <a:ln w="63500">
                <a:solidFill>
                  <a:srgbClr val="C0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2195926" y="1830218"/>
                <a:ext cx="0" cy="4392488"/>
              </a:xfrm>
              <a:prstGeom prst="line">
                <a:avLst/>
              </a:prstGeom>
              <a:ln w="63500">
                <a:solidFill>
                  <a:srgbClr val="00206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2773357" y="1830218"/>
                <a:ext cx="0" cy="4392488"/>
              </a:xfrm>
              <a:prstGeom prst="line">
                <a:avLst/>
              </a:prstGeom>
              <a:ln w="63500">
                <a:solidFill>
                  <a:srgbClr val="00B0F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3131935" y="1830218"/>
                <a:ext cx="0" cy="4392488"/>
              </a:xfrm>
              <a:prstGeom prst="line">
                <a:avLst/>
              </a:prstGeom>
              <a:ln w="63500">
                <a:solidFill>
                  <a:schemeClr val="accent5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3707682" y="1830218"/>
                <a:ext cx="0" cy="4392488"/>
              </a:xfrm>
              <a:prstGeom prst="line">
                <a:avLst/>
              </a:prstGeom>
              <a:ln w="63500">
                <a:solidFill>
                  <a:srgbClr val="92D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4067944" y="1830218"/>
                <a:ext cx="0" cy="4392488"/>
              </a:xfrm>
              <a:prstGeom prst="line">
                <a:avLst/>
              </a:prstGeom>
              <a:ln w="63500">
                <a:solidFill>
                  <a:srgbClr val="FFFF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251520" y="1830218"/>
                <a:ext cx="0" cy="4392488"/>
              </a:xfrm>
              <a:prstGeom prst="line">
                <a:avLst/>
              </a:prstGeom>
              <a:ln w="63500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1" name="Rectangle 160"/>
          <p:cNvSpPr/>
          <p:nvPr/>
        </p:nvSpPr>
        <p:spPr>
          <a:xfrm>
            <a:off x="5364088" y="1552970"/>
            <a:ext cx="686406" cy="6647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endParaRPr lang="he-IL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44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1. Geometry:   example</a:t>
            </a:r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107950" y="1844675"/>
            <a:ext cx="4264025" cy="417671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371975" y="782959"/>
            <a:ext cx="4664521" cy="595840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r" defTabSz="914400" rtl="1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r" defTabSz="914400" rtl="1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r" defTabSz="914400" rtl="1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r" defTabSz="914400" rtl="1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r" defTabSz="914400" rtl="1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r" defTabSz="914400" rtl="1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r" defTabSz="914400" rtl="1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l" rtl="0" fontAlgn="auto">
              <a:lnSpc>
                <a:spcPct val="100000"/>
              </a:lnSpc>
              <a:spcAft>
                <a:spcPts val="0"/>
              </a:spcAft>
              <a:buSzTx/>
              <a:buNone/>
              <a:defRPr/>
            </a:pPr>
            <a:r>
              <a:rPr lang="en-US" sz="3400" smtClean="0">
                <a:solidFill>
                  <a:schemeClr val="tx1"/>
                </a:solidFill>
              </a:rPr>
              <a:t>Can we give each person </a:t>
            </a:r>
            <a:r>
              <a:rPr lang="en-US" sz="3400" b="1" smtClean="0">
                <a:solidFill>
                  <a:schemeClr val="tx1"/>
                </a:solidFill>
              </a:rPr>
              <a:t>at least 1/2?</a:t>
            </a:r>
            <a:endParaRPr lang="en-US" sz="3400" smtClean="0">
              <a:solidFill>
                <a:schemeClr val="tx1"/>
              </a:solidFill>
            </a:endParaRPr>
          </a:p>
          <a:p>
            <a:pPr algn="l" rtl="0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r>
              <a:rPr lang="en-US" sz="3400" smtClean="0">
                <a:solidFill>
                  <a:schemeClr val="tx1"/>
                </a:solidFill>
              </a:rPr>
              <a:t>In a </a:t>
            </a:r>
            <a:r>
              <a:rPr lang="en-US" sz="3400" b="1" smtClean="0">
                <a:solidFill>
                  <a:schemeClr val="tx1"/>
                </a:solidFill>
              </a:rPr>
              <a:t>rectangle</a:t>
            </a:r>
            <a:r>
              <a:rPr lang="en-US" sz="3400" smtClean="0">
                <a:solidFill>
                  <a:schemeClr val="tx1"/>
                </a:solidFill>
              </a:rPr>
              <a:t>: yes</a:t>
            </a:r>
          </a:p>
          <a:p>
            <a:pPr algn="l" rtl="0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r>
              <a:rPr lang="en-US" sz="3400" smtClean="0">
                <a:solidFill>
                  <a:schemeClr val="tx1"/>
                </a:solidFill>
              </a:rPr>
              <a:t>In a </a:t>
            </a:r>
            <a:r>
              <a:rPr lang="en-US" sz="3400" b="1" smtClean="0">
                <a:solidFill>
                  <a:schemeClr val="tx1"/>
                </a:solidFill>
              </a:rPr>
              <a:t>square</a:t>
            </a:r>
            <a:r>
              <a:rPr lang="en-US" sz="3400" smtClean="0">
                <a:solidFill>
                  <a:schemeClr val="tx1"/>
                </a:solidFill>
              </a:rPr>
              <a:t>?</a:t>
            </a:r>
          </a:p>
          <a:p>
            <a:pPr lvl="1" algn="l" rtl="0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r>
              <a:rPr lang="en-US" sz="3400" smtClean="0">
                <a:solidFill>
                  <a:schemeClr val="tx1"/>
                </a:solidFill>
              </a:rPr>
              <a:t>No! Only at most 1/4. </a:t>
            </a:r>
          </a:p>
          <a:p>
            <a:pPr algn="l" rtl="0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r>
              <a:rPr lang="en-US" sz="3400">
                <a:solidFill>
                  <a:schemeClr val="tx1"/>
                </a:solidFill>
              </a:rPr>
              <a:t>In </a:t>
            </a:r>
            <a:r>
              <a:rPr lang="en-US" sz="3400" smtClean="0">
                <a:solidFill>
                  <a:schemeClr val="tx1"/>
                </a:solidFill>
              </a:rPr>
              <a:t>an </a:t>
            </a:r>
            <a:r>
              <a:rPr lang="en-US" sz="3400" b="1" smtClean="0">
                <a:solidFill>
                  <a:schemeClr val="tx1"/>
                </a:solidFill>
              </a:rPr>
              <a:t>R-fat </a:t>
            </a:r>
            <a:r>
              <a:rPr lang="en-US" sz="3400" b="1">
                <a:solidFill>
                  <a:schemeClr val="tx1"/>
                </a:solidFill>
              </a:rPr>
              <a:t>rectangle</a:t>
            </a:r>
            <a:r>
              <a:rPr lang="en-US" sz="3400" smtClean="0">
                <a:solidFill>
                  <a:schemeClr val="tx1"/>
                </a:solidFill>
              </a:rPr>
              <a:t>?</a:t>
            </a:r>
            <a:br>
              <a:rPr lang="en-US" sz="3400" smtClean="0">
                <a:solidFill>
                  <a:schemeClr val="tx1"/>
                </a:solidFill>
              </a:rPr>
            </a:br>
            <a:r>
              <a:rPr lang="en-US" sz="3400" smtClean="0">
                <a:solidFill>
                  <a:schemeClr val="tx1"/>
                </a:solidFill>
              </a:rPr>
              <a:t>     </a:t>
            </a:r>
            <a:r>
              <a:rPr lang="en-US" sz="3400" i="1" smtClean="0">
                <a:solidFill>
                  <a:schemeClr val="tx1"/>
                </a:solidFill>
              </a:rPr>
              <a:t> (length/width ≤ R)</a:t>
            </a:r>
          </a:p>
          <a:p>
            <a:pPr marL="114300" indent="0" algn="l" rtl="0" fontAlgn="auto">
              <a:lnSpc>
                <a:spcPct val="100000"/>
              </a:lnSpc>
              <a:spcAft>
                <a:spcPts val="0"/>
              </a:spcAft>
              <a:buSzTx/>
              <a:buNone/>
              <a:defRPr/>
            </a:pPr>
            <a:endParaRPr lang="en-US" sz="3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8463" y="2378075"/>
            <a:ext cx="2914650" cy="280987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712788" y="2762250"/>
            <a:ext cx="3027362" cy="2990850"/>
          </a:xfrm>
          <a:prstGeom prst="rect">
            <a:avLst/>
          </a:prstGeom>
          <a:noFill/>
          <a:ln w="571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9" name="Explosion 2 8"/>
          <p:cNvSpPr/>
          <p:nvPr/>
        </p:nvSpPr>
        <p:spPr>
          <a:xfrm>
            <a:off x="1758950" y="3783013"/>
            <a:ext cx="935038" cy="677862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0" name="Oval 9"/>
          <p:cNvSpPr/>
          <p:nvPr/>
        </p:nvSpPr>
        <p:spPr>
          <a:xfrm>
            <a:off x="3995738" y="1982788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1" name="Oval 10"/>
          <p:cNvSpPr/>
          <p:nvPr/>
        </p:nvSpPr>
        <p:spPr>
          <a:xfrm>
            <a:off x="3603625" y="2078038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2" name="Oval 11"/>
          <p:cNvSpPr/>
          <p:nvPr/>
        </p:nvSpPr>
        <p:spPr>
          <a:xfrm>
            <a:off x="257175" y="1925638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3" name="Oval 12"/>
          <p:cNvSpPr/>
          <p:nvPr/>
        </p:nvSpPr>
        <p:spPr>
          <a:xfrm>
            <a:off x="165100" y="2306638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4" name="Oval 13"/>
          <p:cNvSpPr/>
          <p:nvPr/>
        </p:nvSpPr>
        <p:spPr>
          <a:xfrm>
            <a:off x="3630613" y="5627688"/>
            <a:ext cx="282575" cy="2873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5" name="Oval 14"/>
          <p:cNvSpPr/>
          <p:nvPr/>
        </p:nvSpPr>
        <p:spPr>
          <a:xfrm>
            <a:off x="3943350" y="5783263"/>
            <a:ext cx="376238" cy="144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6" name="Oval 15"/>
          <p:cNvSpPr/>
          <p:nvPr/>
        </p:nvSpPr>
        <p:spPr>
          <a:xfrm>
            <a:off x="571500" y="5676900"/>
            <a:ext cx="282575" cy="28733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sp>
        <p:nvSpPr>
          <p:cNvPr id="17" name="Oval 16"/>
          <p:cNvSpPr/>
          <p:nvPr/>
        </p:nvSpPr>
        <p:spPr>
          <a:xfrm>
            <a:off x="168275" y="5114925"/>
            <a:ext cx="376238" cy="14446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he-IL"/>
          </a:p>
        </p:txBody>
      </p:sp>
      <p:cxnSp>
        <p:nvCxnSpPr>
          <p:cNvPr id="4" name="Straight Connector 3"/>
          <p:cNvCxnSpPr/>
          <p:nvPr/>
        </p:nvCxnSpPr>
        <p:spPr>
          <a:xfrm>
            <a:off x="3131840" y="1556792"/>
            <a:ext cx="0" cy="482453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950" y="941537"/>
            <a:ext cx="4168129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tx1"/>
                </a:solidFill>
              </a:rPr>
              <a:t>2 people: </a:t>
            </a:r>
            <a:r>
              <a:rPr lang="en-US" sz="2800" dirty="0" smtClean="0">
                <a:solidFill>
                  <a:srgbClr val="00B0F0"/>
                </a:solidFill>
              </a:rPr>
              <a:t>blue</a:t>
            </a:r>
            <a:r>
              <a:rPr lang="en-US" sz="2800" dirty="0" smtClean="0">
                <a:solidFill>
                  <a:schemeClr val="tx1"/>
                </a:solidFill>
              </a:rPr>
              <a:t> and </a:t>
            </a:r>
            <a:r>
              <a:rPr lang="en-US" sz="2800" dirty="0" smtClean="0">
                <a:solidFill>
                  <a:srgbClr val="00B050"/>
                </a:solidFill>
              </a:rPr>
              <a:t>green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18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8" grpId="0" animBg="1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10.2|14.1|27.5|15.5|9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1.25"/>
  <p:tag name="ORIGINALWIDTH" val="1251.75"/>
  <p:tag name="OUTPUTDPI" val="1200"/>
  <p:tag name="LATEXADDIN" val="\documentclass{article}&#10;\usepackage[fleqn]{amsmath}&#10;\pagestyle{empty}&#10;\begin{document}&#10;\begin{align*}&#10;\max_X \sum_{i=1}^n w\left(\frac{V_i(X_i)}{V_i(Cake)}\right)&#10;\end{align*}&#10;\end{document}"/>
  <p:tag name="IGUANATEXSIZE" val="20"/>
  <p:tag name="IGUANATEXCURSOR" val="146"/>
  <p:tag name="TRANSPARENCY" val="True"/>
  <p:tag name="FILENAME" val=""/>
  <p:tag name="INPUTTYPE" val="0"/>
  <p:tag name="LATEXENGINEID" val="0"/>
  <p:tag name="TEMPFOLDER" val="c:\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6.665"/>
  <p:tag name="ORIGINALWIDTH" val="720.6893"/>
  <p:tag name="OUTPUTDPI" val="1200"/>
  <p:tag name="LATEXADDIN" val="\documentclass{article}&#10;\usepackage[fleqn]{amsmath}&#10;\pagestyle{empty}&#10;\begin{document}&#10;\begin{align*}&#10;\text{Old agents:} &amp;&amp; 1,\dots,m&#10;\\&#10;\text{Old allocation:} &amp;&amp; X := (X_1,\dots,X_m)&#10;\\&#10;\text{New agents:} &amp;&amp; m+1,\dots,n&#10;\\&#10;\text{New allocation:} &amp;&amp; Z := (Z_1,\dots,Z_n)&#10;\\&#10;\textbf{$r$-Retention}\text{: for each old agent:} &amp;&amp; V_i(Z_i) \geq r\cdot V_i(X_i)&#10;\\&#10;\textbf{$p$-Proportionality}\text{: for each agent:} &amp;&amp; V_i(Z_i) \geq p / n&#10;\end{align*}&#10;\end{document}"/>
  <p:tag name="IGUANATEXSIZE" val="20"/>
  <p:tag name="IGUANATEXCURSOR" val="350"/>
  <p:tag name="TRANSPARENCY" val="True"/>
  <p:tag name="FILENAME" val=""/>
  <p:tag name="INPUTTYPE" val="0"/>
  <p:tag name="LATEXENGINEID" val="0"/>
  <p:tag name="TEMPFOLDER" val="c:\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969.5"/>
  <p:tag name="OUTPUTDPI" val="1200"/>
  <p:tag name="LATEXADDIN" val="\documentclass{article}&#10;\usepackage{amsmath}&#10;\pagestyle{empty}&#10;\begin{document}&#10;$\forall i: V_i(Z_i) = r V_i(X_i) + (1-r) V_i(Y_i)$&#10;\end{document}"/>
  <p:tag name="IGUANATEXSIZE" val="20"/>
  <p:tag name="IGUANATEXCURSOR" val="131"/>
  <p:tag name="TRANSPARENCY" val="True"/>
  <p:tag name="FILENAME" val=""/>
  <p:tag name="INPUTTYPE" val="0"/>
  <p:tag name="LATEXENGINEID" val="0"/>
  <p:tag name="TEMPFOLDER" val="c:\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1.5"/>
  <p:tag name="ORIGINALWIDTH" val="782.25"/>
  <p:tag name="OUTPUTDPI" val="1200"/>
  <p:tag name="LATEXADDIN" val="\documentclass{article}&#10;\usepackage{amsmath}&#10;\pagestyle{empty}&#10;\begin{document}&#10;$Zij := X_i \cap Y_j$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986.25"/>
  <p:tag name="OUTPUTDPI" val="1200"/>
  <p:tag name="LATEXADDIN" val="\documentclass{article}&#10;\usepackage{amsmath}&#10;\pagestyle{empty}&#10;\begin{document}&#10;$V_i(Z_i) \leq V_i(X_i)/n$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te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9.75"/>
  <p:tag name="ORIGINALWIDTH" val="1362"/>
  <p:tag name="OUTPUTDPI" val="1200"/>
  <p:tag name="LATEXADDIN" val="\documentclass{article}&#10;\usepackage{amsmath}&#10;\pagestyle{empty}&#10;\begin{document}&#10;$V_i(Z_i) \leq V_i(X_i)\cdot O(\frac{\log n}{n})$&#10;\end{document}"/>
  <p:tag name="IGUANATEXSIZE" val="20"/>
  <p:tag name="IGUANATEXCURSOR" val="79"/>
  <p:tag name="TRANSPARENCY" val="True"/>
  <p:tag name="FILENAME" val=""/>
  <p:tag name="INPUTTYPE" val="0"/>
  <p:tag name="LATEXENGINEID" val="0"/>
  <p:tag name="TEMPFOLDER" val="c:\te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9.75"/>
  <p:tag name="ORIGINALWIDTH" val="414"/>
  <p:tag name="OUTPUTDPI" val="1200"/>
  <p:tag name="LATEXADDIN" val="\documentclass{article}&#10;\usepackage{amsmath}&#10;\pagestyle{empty}&#10;\begin{document}&#10;$O(\frac{\log n}{n})$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te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0.75"/>
  <p:tag name="ORIGINALWIDTH" val="758.25"/>
  <p:tag name="OUTPUTDPI" val="1200"/>
  <p:tag name="LATEXADDIN" val="\documentclass{article}&#10;\usepackage{amsmath}&#10;\pagestyle{empty}&#10;\begin{document}&#10;$\geq V_i(X_i)\cdot\frac{1}{\lceil {n\over k}\rceil}$&#10;\end{document}"/>
  <p:tag name="IGUANATEXSIZE" val="20"/>
  <p:tag name="IGUANATEXCURSOR" val="131"/>
  <p:tag name="TRANSPARENCY" val="True"/>
  <p:tag name="FILENAME" val=""/>
  <p:tag name="INPUTTYPE" val="0"/>
  <p:tag name="LATEXENGINEID" val="0"/>
  <p:tag name="TEMPFOLDER" val="c:\te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0.25"/>
  <p:tag name="ORIGINALWIDTH" val="1638.75"/>
  <p:tag name="OUTPUTDPI" val="1200"/>
  <p:tag name="LATEXADDIN" val="\documentclass{article}&#10;\usepackage{amsmath}&#10;\pagestyle{empty}&#10;\begin{document}&#10;$V_i(\text{island } j) \geq &#10;\frac{\text{\#agents in group } j}{ n + m - 1}$&#10;\end{document}"/>
  <p:tag name="IGUANATEXSIZE" val="20"/>
  <p:tag name="IGUANATEXCURSOR" val="155"/>
  <p:tag name="TRANSPARENCY" val="True"/>
  <p:tag name="FILENAME" val=""/>
  <p:tag name="INPUTTYPE" val="0"/>
  <p:tag name="LATEXENGINEID" val="0"/>
  <p:tag name="TEMPFOLDER" val="c:\te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0.5"/>
  <p:tag name="ORIGINALWIDTH" val="490.5"/>
  <p:tag name="OUTPUTDPI" val="1200"/>
  <p:tag name="LATEXADDIN" val="\documentclass{article}&#10;\usepackage{amsmath}&#10;\pagestyle{empty}&#10;\begin{document}&#10;$\geq \frac{1}{ n + m - 1}$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10.2|14.1|27.5|15.5|9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0.25"/>
  <p:tag name="ORIGINALWIDTH" val="1645.5"/>
  <p:tag name="OUTPUTDPI" val="1200"/>
  <p:tag name="LATEXADDIN" val="\documentclass{article}&#10;\usepackage{amsmath}&#10;\pagestyle{empty}&#10;\begin{document}&#10;$V_i(\text{island } 1) \geq &#10;\frac{\text{\#agents in group } 1}{ n + m - 1}$&#10;\end{document}"/>
  <p:tag name="IGUANATEXSIZE" val="20"/>
  <p:tag name="IGUANATEXCURSOR" val="142"/>
  <p:tag name="TRANSPARENCY" val="True"/>
  <p:tag name="FILENAME" val=""/>
  <p:tag name="INPUTTYPE" val="0"/>
  <p:tag name="LATEXENGINEID" val="0"/>
  <p:tag name="TEMPFOLDER" val="c:\te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3.75"/>
  <p:tag name="ORIGINALWIDTH" val="839.25"/>
  <p:tag name="OUTPUTDPI" val="1200"/>
  <p:tag name="LATEXADDIN" val="\documentclass{article}&#10;\usepackage{amsmath}&#10;\pagestyle{empty}&#10;\begin{document}&#10;$V_{i*}(X_i) = 1$&#10;&#10;$V_{i*}(C\setminus X_i) = 0$&#10;\end{document}"/>
  <p:tag name="IGUANATEXSIZE" val="20"/>
  <p:tag name="IGUANATEXCURSOR" val="126"/>
  <p:tag name="TRANSPARENCY" val="True"/>
  <p:tag name="FILENAME" val=""/>
  <p:tag name="INPUTTYPE" val="0"/>
  <p:tag name="LATEXENGINEID" val="0"/>
  <p:tag name="TEMPFOLDER" val="c:\te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0.5"/>
  <p:tag name="ORIGINALWIDTH" val="540"/>
  <p:tag name="OUTPUTDPI" val="1200"/>
  <p:tag name="LATEXADDIN" val="\documentclass{article}&#10;\usepackage{amsmath}&#10;\pagestyle{empty}&#10;\begin{document}&#10;$\geq \frac{1}{ 2n + m - 1}$&#10;\end{document}"/>
  <p:tag name="IGUANATEXSIZE" val="20"/>
  <p:tag name="IGUANATEXCURSOR" val="97"/>
  <p:tag name="TRANSPARENCY" val="True"/>
  <p:tag name="FILENAME" val=""/>
  <p:tag name="INPUTTYPE" val="0"/>
  <p:tag name="LATEXENGINEID" val="0"/>
  <p:tag name="TEMPFOLDER" val="c:\te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90.75"/>
  <p:tag name="ORIGINALWIDTH" val="3344.25"/>
  <p:tag name="OUTPUTDPI" val="1200"/>
  <p:tag name="LATEXADDIN" val="\documentclass{article}&#10;\usepackage[fleqn]{amsmath}&#10;\pagestyle{empty}&#10;\begin{document}&#10;\begin{align*}&#10;\text{Families:} &amp;&amp; (F_1,\dots,F_k)&#10;\\&#10;\text{Allocation:} &amp;&amp; X := (X_1,\dots,X_k)&#10;\\&#10;\text{Value for agent $i \in F_j$:} &amp;&amp; Val_i(X_j)&#10;\\&#10;\text{Fair share in the eyes of $i \in F_j$:} &amp;&amp; Val_i(Cake)/k&#10;\end{align*}&#10;\end{document}"/>
  <p:tag name="IGUANATEXSIZE" val="20"/>
  <p:tag name="IGUANATEXCURSOR" val="302"/>
  <p:tag name="TRANSPARENCY" val="True"/>
  <p:tag name="FILENAME" val=""/>
  <p:tag name="INPUTTYPE" val="0"/>
  <p:tag name="LATEXENGINEID" val="0"/>
  <p:tag name="TEMPFOLDER" val="c:\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7"/>
  <p:tag name="ORIGINALWIDTH" val="2453.25"/>
  <p:tag name="OUTPUTDPI" val="1200"/>
  <p:tag name="LATEXADDIN" val="\documentclass{article}&#10;\usepackage[fleqn]{amsmath}&#10;\pagestyle{empty}&#10;\begin{document}&#10;\begin{align*}&#10;\forall j:   \frac{\sum_{i\in F_j} Val_i(X_j)}{|F_j|} \geq \frac{\sum_{i\in F_j} Val_i(Cake)}{|F_j|}/k&#10;\end{align*}&#10;\end{document}"/>
  <p:tag name="IGUANATEXSIZE" val="20"/>
  <p:tag name="IGUANATEXCURSOR" val="203"/>
  <p:tag name="TRANSPARENCY" val="True"/>
  <p:tag name="FILENAME" val=""/>
  <p:tag name="INPUTTYPE" val="0"/>
  <p:tag name="LATEXENGINEID" val="0"/>
  <p:tag name="TEMPFOLDER" val="c:\te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25"/>
  <p:tag name="ORIGINALWIDTH" val="2043.75"/>
  <p:tag name="OUTPUTDPI" val="1200"/>
  <p:tag name="LATEXADDIN" val="\documentclass{article}&#10;\usepackage[fleqn]{amsmath}&#10;\pagestyle{empty}&#10;\begin{document}&#10;\begin{align*}&#10;\forall j:   \forall_{i\in F_j}: Val_i(X_j)\geq Val_i(Cake)/k&#10;\end{align*}&#10;\end{document}"/>
  <p:tag name="IGUANATEXSIZE" val="20"/>
  <p:tag name="IGUANATEXCURSOR" val="164"/>
  <p:tag name="TRANSPARENCY" val="True"/>
  <p:tag name="FILENAME" val=""/>
  <p:tag name="INPUTTYPE" val="0"/>
  <p:tag name="LATEXENGINEID" val="0"/>
  <p:tag name="TEMPFOLDER" val="c:\temp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0.5"/>
  <p:tag name="ORIGINALWIDTH" val="2553"/>
  <p:tag name="OUTPUTDPI" val="1200"/>
  <p:tag name="LATEXADDIN" val="\documentclass{article}&#10;\usepackage[fleqn]{amsmath}&#10;\pagestyle{empty}&#10;\begin{document}&#10;\begin{align*}&#10;\forall j:   \text{For half $i\in F_j$}: Val_i(X_j)\geq Val_i(Cake)/k&#10;\end{align*}&#10;\end{document}"/>
  <p:tag name="IGUANATEXSIZE" val="20"/>
  <p:tag name="IGUANATEXCURSOR" val="172"/>
  <p:tag name="TRANSPARENCY" val="True"/>
  <p:tag name="FILENAME" val=""/>
  <p:tag name="INPUTTYPE" val="0"/>
  <p:tag name="LATEXENGINEID" val="0"/>
  <p:tag name="TEMPFOLDER" val="c:\temp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1.25"/>
  <p:tag name="ORIGINALWIDTH" val="2034"/>
  <p:tag name="OUTPUTDPI" val="1200"/>
  <p:tag name="LATEXADDIN" val="\documentclass{article}&#10;\usepackage{amsmath}&#10;\usepackage[dvipsnames]{xcolor}&#10;\pagestyle{empty}&#10;\begin{document}&#10;\textcolor{Purple}{&#10;\begin{align*}&#10;\textbf{CoverNum}&amp;(Cake\setminus K(t),Squares) +&#10;\\&#10;\textbf{CoverNum}&amp;(K(t),Squares) \leq \text{Const}&#10;\end{align*}&#10;}&#10;\end{document}"/>
  <p:tag name="IGUANATEXSIZE" val="20"/>
  <p:tag name="IGUANATEXCURSOR" val="249"/>
  <p:tag name="TRANSPARENCY" val="True"/>
  <p:tag name="FILENAME" val=""/>
  <p:tag name="INPUTTYPE" val="0"/>
  <p:tag name="LATEXENGINEID" val="0"/>
  <p:tag name="TEMPFOLDER" val="c:\temp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667.25"/>
  <p:tag name="OUTPUTDPI" val="1200"/>
  <p:tag name="LATEXADDIN" val="\documentclass{article}&#10;\usepackage{amsmath}&#10;\usepackage[dvipsnames]{xcolor}&#10;\pagestyle{empty}&#10;\begin{document}&#10;\textcolor{Purple}{&#10;\begin{align*}&#10;\textbf{CoverNum}&amp;(K),Squares) = 4&#10;\end{align*}&#10;}&#10;\end{document}"/>
  <p:tag name="IGUANATEXSIZE" val="20"/>
  <p:tag name="IGUANATEXCURSOR" val="181"/>
  <p:tag name="TRANSPARENCY" val="True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5|6.3|19.4|21.4|5.2|1.3|15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5|6.3|19.4|21.4|5.2|1.3|15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5|6.3|19.4|21.4|5.2|1.3|15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84.5"/>
  <p:tag name="ORIGINALWIDTH" val="2034"/>
  <p:tag name="OUTPUTDPI" val="1200"/>
  <p:tag name="LATEXADDIN" val="\documentclass{article}&#10;\usepackage{amsmath}&#10;\usepackage[dvipsnames]{xcolor}&#10;\pagestyle{empty}&#10;\begin{document}&#10;\textcolor{Purple}{&#10;\begin{align*}&#10;\textbf{CoverNum}&amp;(Cake\setminus K(t),Squares) +&#10;\\&#10;\textbf{CoverNum}&amp;(K(t),Squares) &#10;\\&#10;\leq \text{Const}&#10;\end{align*}&#10;}&#10;\end{document}"/>
  <p:tag name="IGUANATEXSIZE" val="20"/>
  <p:tag name="IGUANATEXCURSOR" val="236"/>
  <p:tag name="TRANSPARENCY" val="True"/>
  <p:tag name="FILENAME" val=""/>
  <p:tag name="INPUTTYPE" val="0"/>
  <p:tag name="LATEXENGINEID" val="0"/>
  <p:tag name="TEMPFOLDER" val="c:\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25.25"/>
  <p:tag name="ORIGINALWIDTH" val="3111"/>
  <p:tag name="OUTPUTDPI" val="1200"/>
  <p:tag name="LATEXADDIN" val="\documentclass{article}&#10;\usepackage[fleqn]{amsmath}&#10;\pagestyle{empty}&#10;\begin{document}&#10;\begin{align*}&#10;Rule(Cake) &amp;= (X_1,\dots,X_n)&#10;\\&#10;Rule(Cake \cup Ext) &amp;= (Y_1,\dots,Y_n)&#10;\end{align*}&#10;\textbf{Resource-Monotonicity} (Moulin and Thomson, 1988):&#10;\begin{align*}&#10;\forall i: Val_i(Y_i) &amp;\geq Val_i(X_i)&#10;\end{align*}&#10;Other requirements:&#10;\begin{itemize}&#10;\item \textbf{Proportionality} &#10;\item \textbf{Pareto-efficiency} &#10;\end{itemize}&#10;\end{document}"/>
  <p:tag name="IGUANATEXSIZE" val="20"/>
  <p:tag name="IGUANATEXCURSOR" val="244"/>
  <p:tag name="TRANSPARENCY" val="True"/>
  <p:tag name="FILENAME" val=""/>
  <p:tag name="INPUTTYPE" val="0"/>
  <p:tag name="LATEXENGINEID" val="0"/>
  <p:tag name="TEMPFOLDER" val="c:\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372.5"/>
  <p:tag name="OUTPUTDPI" val="1200"/>
  <p:tag name="LATEXADDIN" val="\documentclass{article}&#10;\usepackage[fleqn]{amsmath}&#10;\pagestyle{empty}&#10;\begin{document}&#10;\begin{align*}&#10;\forall i: V_i(X_i) = V_i(Cake)/n &#10;\end{align*}&#10;\end{document}"/>
  <p:tag name="IGUANATEXSIZE" val="20"/>
  <p:tag name="IGUANATEXCURSOR" val="125"/>
  <p:tag name="TRANSPARENCY" val="True"/>
  <p:tag name="FILENAME" val=""/>
  <p:tag name="INPUTTYPE" val="0"/>
  <p:tag name="LATEXENGINEID" val="0"/>
  <p:tag name="TEMPFOLDER" val="c:\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1.25"/>
  <p:tag name="ORIGINALWIDTH" val="982.5"/>
  <p:tag name="OUTPUTDPI" val="1200"/>
  <p:tag name="LATEXADDIN" val="\documentclass{article}&#10;\usepackage[fleqn]{amsmath}&#10;\pagestyle{empty}&#10;\begin{document}&#10;\begin{align*}&#10;\max_X \sum_{i=1}^n w(V_i(X_i))&#10;\end{align*}&#10;\end{document}"/>
  <p:tag name="IGUANATEXSIZE" val="20"/>
  <p:tag name="IGUANATEXCURSOR" val="125"/>
  <p:tag name="TRANSPARENCY" val="True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43271</TotalTime>
  <Words>2261</Words>
  <Application>Microsoft Office PowerPoint</Application>
  <PresentationFormat>On-screen Show (4:3)</PresentationFormat>
  <Paragraphs>579</Paragraphs>
  <Slides>75</Slides>
  <Notes>27</Notes>
  <HiddenSlides>15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Theme</vt:lpstr>
      <vt:lpstr>PowerPoint Presentation</vt:lpstr>
      <vt:lpstr>PowerPoint Presentation</vt:lpstr>
      <vt:lpstr>Fair Division of a Cake</vt:lpstr>
      <vt:lpstr>Fair Division of a Cake: two people</vt:lpstr>
      <vt:lpstr>Fair Division of a Cake: n people</vt:lpstr>
      <vt:lpstr>Fair Division of a Cake: n people</vt:lpstr>
      <vt:lpstr>But                        Cake        ≠           Land !</vt:lpstr>
      <vt:lpstr>                   From Cakes        to           Lands</vt:lpstr>
      <vt:lpstr>1. Geometry:   example</vt:lpstr>
      <vt:lpstr>1. Geometry:   impossibility</vt:lpstr>
      <vt:lpstr>1. Geometry: impossibility</vt:lpstr>
      <vt:lpstr>1. Geometry</vt:lpstr>
      <vt:lpstr>1. Geometry:   division procedure</vt:lpstr>
      <vt:lpstr>1. Geometry:   division procedure</vt:lpstr>
      <vt:lpstr>1. Geometry:   division procedure</vt:lpstr>
      <vt:lpstr>1. Geometry:   division procedure</vt:lpstr>
      <vt:lpstr>1. Geometry:   division procedure</vt:lpstr>
      <vt:lpstr>1. Geometry:   Walls and Open Bounds</vt:lpstr>
      <vt:lpstr>1. Geometry:   quarter-plane</vt:lpstr>
      <vt:lpstr>1. Geometry:   k-staircase</vt:lpstr>
      <vt:lpstr>1. Geometry:   k-staircase</vt:lpstr>
      <vt:lpstr>1. Geometry:   k-staircase</vt:lpstr>
      <vt:lpstr>1. Geometry:   k-staircase</vt:lpstr>
      <vt:lpstr>1. Geometry:   k-staircase</vt:lpstr>
      <vt:lpstr>1. Geometry:   k-staircase</vt:lpstr>
      <vt:lpstr>1. Geometry:   k-staircase</vt:lpstr>
      <vt:lpstr>1. Geometry:   Walls and Open Bounds</vt:lpstr>
      <vt:lpstr>1. Geometry</vt:lpstr>
      <vt:lpstr>1. Geometry</vt:lpstr>
      <vt:lpstr>1. Geometry</vt:lpstr>
      <vt:lpstr>1. Geometry</vt:lpstr>
      <vt:lpstr>1. Geometry</vt:lpstr>
      <vt:lpstr>1. Geometry</vt:lpstr>
      <vt:lpstr>1. Geometry</vt:lpstr>
      <vt:lpstr>1. Geometry</vt:lpstr>
      <vt:lpstr>1. Geometry</vt:lpstr>
      <vt:lpstr>1. Geometry</vt:lpstr>
      <vt:lpstr>1. Geometry:   example procedure</vt:lpstr>
      <vt:lpstr>1.  Geometry</vt:lpstr>
      <vt:lpstr>1.  Geometry: non-square cakes</vt:lpstr>
      <vt:lpstr>2.  Redivision – more land</vt:lpstr>
      <vt:lpstr>2.  Redivision – more land</vt:lpstr>
      <vt:lpstr>2.  Redivision – more land</vt:lpstr>
      <vt:lpstr>2.  Redivision – more land</vt:lpstr>
      <vt:lpstr>2.  Redivision – more land</vt:lpstr>
      <vt:lpstr>                   From Cakes        to           Lands</vt:lpstr>
      <vt:lpstr>2.  Redivision – Land Reform</vt:lpstr>
      <vt:lpstr>PowerPoint Presentation</vt:lpstr>
      <vt:lpstr>PowerPoint Presentation</vt:lpstr>
      <vt:lpstr>PowerPoint Presentation</vt:lpstr>
      <vt:lpstr>PowerPoint Presentation</vt:lpstr>
      <vt:lpstr>2.  Redivision – model</vt:lpstr>
      <vt:lpstr>2.  Redivision – existence</vt:lpstr>
      <vt:lpstr>2.  Redivision – procedure</vt:lpstr>
      <vt:lpstr>2.  Redivision+Geometry</vt:lpstr>
      <vt:lpstr>2.  Redivision+Geometry - impossibility</vt:lpstr>
      <vt:lpstr>Geometric constraints - impossibility</vt:lpstr>
      <vt:lpstr>2.  Redivision+Geometry - possibility</vt:lpstr>
      <vt:lpstr>2.  Redivision+Geometry - possibility</vt:lpstr>
      <vt:lpstr>1. Allocation Completion</vt:lpstr>
      <vt:lpstr>2.  Redivision+Geometry - procedure</vt:lpstr>
      <vt:lpstr>2.  Redivision+Geometry - procedure</vt:lpstr>
      <vt:lpstr>2.  Redivision+Geometry - procedure</vt:lpstr>
      <vt:lpstr>                   From Cakes        to           Lands</vt:lpstr>
      <vt:lpstr>3. Family ownership: Model</vt:lpstr>
      <vt:lpstr>3. Family ownership</vt:lpstr>
      <vt:lpstr>Cake Cutting         Land Division</vt:lpstr>
      <vt:lpstr>4. Land-value data</vt:lpstr>
      <vt:lpstr>PowerPoint Presentation</vt:lpstr>
      <vt:lpstr>                   From Cakes        to           Lands</vt:lpstr>
      <vt:lpstr>PowerPoint Presentation</vt:lpstr>
      <vt:lpstr>1. Geometry:   envy-free</vt:lpstr>
      <vt:lpstr>1. Geometry:   envy-free</vt:lpstr>
      <vt:lpstr>1. Geometry:   envy-free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lab12</dc:creator>
  <cp:lastModifiedBy>ErelSegalHalevi</cp:lastModifiedBy>
  <cp:revision>1043</cp:revision>
  <cp:lastPrinted>1601-01-01T00:00:00Z</cp:lastPrinted>
  <dcterms:created xsi:type="dcterms:W3CDTF">1601-01-01T00:00:00Z</dcterms:created>
  <dcterms:modified xsi:type="dcterms:W3CDTF">2016-09-01T14:50:58Z</dcterms:modified>
</cp:coreProperties>
</file>